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0" r:id="rId1"/>
  </p:sldMasterIdLst>
  <p:notesMasterIdLst>
    <p:notesMasterId r:id="rId24"/>
  </p:notesMasterIdLst>
  <p:sldIdLst>
    <p:sldId id="256" r:id="rId2"/>
    <p:sldId id="297" r:id="rId3"/>
    <p:sldId id="312" r:id="rId4"/>
    <p:sldId id="313" r:id="rId5"/>
    <p:sldId id="314" r:id="rId6"/>
    <p:sldId id="261" r:id="rId7"/>
    <p:sldId id="298" r:id="rId8"/>
    <p:sldId id="301" r:id="rId9"/>
    <p:sldId id="302" r:id="rId10"/>
    <p:sldId id="266" r:id="rId11"/>
    <p:sldId id="280" r:id="rId12"/>
    <p:sldId id="303" r:id="rId13"/>
    <p:sldId id="305" r:id="rId14"/>
    <p:sldId id="306" r:id="rId15"/>
    <p:sldId id="304" r:id="rId16"/>
    <p:sldId id="289" r:id="rId17"/>
    <p:sldId id="286" r:id="rId18"/>
    <p:sldId id="283" r:id="rId19"/>
    <p:sldId id="310" r:id="rId20"/>
    <p:sldId id="309" r:id="rId21"/>
    <p:sldId id="299" r:id="rId22"/>
    <p:sldId id="30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99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950" userDrawn="1">
          <p15:clr>
            <a:srgbClr val="A4A3A4"/>
          </p15:clr>
        </p15:guide>
        <p15:guide id="4" pos="3787" userDrawn="1">
          <p15:clr>
            <a:srgbClr val="A4A3A4"/>
          </p15:clr>
        </p15:guide>
        <p15:guide id="5" pos="5012" userDrawn="1">
          <p15:clr>
            <a:srgbClr val="A4A3A4"/>
          </p15:clr>
        </p15:guide>
        <p15:guide id="6" pos="748" userDrawn="1">
          <p15:clr>
            <a:srgbClr val="A4A3A4"/>
          </p15:clr>
        </p15:guide>
        <p15:guide id="7" pos="4400" userDrawn="1">
          <p15:clr>
            <a:srgbClr val="A4A3A4"/>
          </p15:clr>
        </p15:guide>
        <p15:guide id="8" pos="1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51786"/>
  </p:normalViewPr>
  <p:slideViewPr>
    <p:cSldViewPr snapToGrid="0" snapToObjects="1">
      <p:cViewPr varScale="1">
        <p:scale>
          <a:sx n="57" d="100"/>
          <a:sy n="57" d="100"/>
        </p:scale>
        <p:origin x="3664" y="176"/>
      </p:cViewPr>
      <p:guideLst>
        <p:guide orient="horz" pos="2999"/>
        <p:guide pos="2880"/>
        <p:guide pos="1950"/>
        <p:guide pos="3787"/>
        <p:guide pos="5012"/>
        <p:guide pos="748"/>
        <p:guide pos="4400"/>
        <p:guide pos="13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7B465-6E8C-A14E-8F6E-1A3771FFE26C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BC0FA-FAF5-174C-9728-82AFB3CF1CC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52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95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674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50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540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66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445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677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706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66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290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86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37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88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492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498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610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944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1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22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BC0FA-FAF5-174C-9728-82AFB3CF1CC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689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35EA-C515-C749-912C-BEB70ABE6A66}" type="datetimeFigureOut">
              <a:rPr lang="it-IT" smtClean="0"/>
              <a:t>07/05/21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0D2D-789A-F44F-A9B2-9F7C80AB72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82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2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3620" y="1924293"/>
            <a:ext cx="8796758" cy="35389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sz="2400" dirty="0" smtClean="0"/>
              <a:t>Dipartimento di Medicina, Chirurgia e Odontoiatria</a:t>
            </a:r>
            <a:br>
              <a:rPr lang="it-IT" sz="2400" dirty="0" smtClean="0"/>
            </a:br>
            <a:r>
              <a:rPr lang="it-IT" sz="2400" dirty="0" smtClean="0"/>
              <a:t>“SCUOLA MEDICA SALERNITANA”</a:t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1800" b="1" dirty="0" smtClean="0"/>
              <a:t>Corso di Dottorato  Medicina Traslazione dello  Sviluppo e dell’Invecchiamento Attivo 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Ciclo XXXIII </a:t>
            </a:r>
            <a:br>
              <a:rPr lang="it-IT" sz="1800" dirty="0" smtClean="0"/>
            </a:br>
            <a:r>
              <a:rPr lang="it-IT" sz="1800" dirty="0" smtClean="0"/>
              <a:t>Codice DOT1328517 </a:t>
            </a:r>
            <a:br>
              <a:rPr lang="it-IT" sz="18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2800" b="1" i="1" dirty="0" err="1" smtClean="0"/>
              <a:t>Untargeted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metabolomics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as</a:t>
            </a:r>
            <a:r>
              <a:rPr lang="it-IT" sz="2800" b="1" i="1" dirty="0" smtClean="0"/>
              <a:t> a </a:t>
            </a:r>
            <a:r>
              <a:rPr lang="it-IT" sz="2800" b="1" i="1" dirty="0" err="1" smtClean="0"/>
              <a:t>diagnostic</a:t>
            </a:r>
            <a:r>
              <a:rPr lang="it-IT" sz="2800" b="1" i="1" dirty="0" smtClean="0"/>
              <a:t> </a:t>
            </a:r>
            <a:r>
              <a:rPr lang="it-IT" sz="2800" b="1" i="1" dirty="0" err="1" smtClean="0"/>
              <a:t>tool</a:t>
            </a:r>
            <a:r>
              <a:rPr lang="it-IT" sz="2800" b="1" i="1" dirty="0" smtClean="0"/>
              <a:t> in NAFLD: </a:t>
            </a:r>
            <a:r>
              <a:rPr lang="it-IT" sz="2800" b="1" i="1" dirty="0" err="1" smtClean="0"/>
              <a:t>discrimination</a:t>
            </a:r>
            <a:r>
              <a:rPr lang="it-IT" sz="2800" b="1" i="1" dirty="0" smtClean="0"/>
              <a:t> of </a:t>
            </a:r>
            <a:r>
              <a:rPr lang="it-IT" sz="2800" b="1" i="1" dirty="0" err="1" smtClean="0"/>
              <a:t>steatosis</a:t>
            </a:r>
            <a:r>
              <a:rPr lang="it-IT" sz="2800" b="1" i="1" dirty="0" smtClean="0"/>
              <a:t>, </a:t>
            </a:r>
            <a:r>
              <a:rPr lang="it-IT" sz="2800" b="1" i="1" dirty="0" err="1" smtClean="0"/>
              <a:t>steatohepatitis</a:t>
            </a:r>
            <a:r>
              <a:rPr lang="it-IT" sz="2800" b="1" i="1" dirty="0" smtClean="0"/>
              <a:t> and </a:t>
            </a:r>
            <a:r>
              <a:rPr lang="it-IT" sz="2800" b="1" i="1" dirty="0" err="1" smtClean="0"/>
              <a:t>cirrhosis</a:t>
            </a:r>
            <a:endParaRPr lang="it-IT" sz="4000" b="1" dirty="0">
              <a:latin typeface="+mn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879" y="301157"/>
            <a:ext cx="1484241" cy="148424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24091" y="5787344"/>
            <a:ext cx="8738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Relatore 												Candidato</a:t>
            </a:r>
            <a:r>
              <a:rPr lang="it-IT" dirty="0"/>
              <a:t> </a:t>
            </a:r>
          </a:p>
          <a:p>
            <a:r>
              <a:rPr lang="it-IT" dirty="0" smtClean="0"/>
              <a:t>  </a:t>
            </a:r>
            <a:r>
              <a:rPr lang="it-IT" dirty="0" err="1" smtClean="0"/>
              <a:t>Char.mo</a:t>
            </a:r>
            <a:r>
              <a:rPr lang="it-IT" dirty="0" smtClean="0"/>
              <a:t> </a:t>
            </a:r>
            <a:r>
              <a:rPr lang="it-IT" dirty="0"/>
              <a:t>Prof. </a:t>
            </a:r>
            <a:r>
              <a:rPr lang="it-IT" dirty="0" smtClean="0"/>
              <a:t>										Dott</a:t>
            </a:r>
            <a:r>
              <a:rPr lang="it-IT" dirty="0"/>
              <a:t>. Valerio Rosato </a:t>
            </a:r>
          </a:p>
          <a:p>
            <a:r>
              <a:rPr lang="it-IT" dirty="0"/>
              <a:t>Marcello Persico </a:t>
            </a:r>
            <a:r>
              <a:rPr lang="it-IT" dirty="0" smtClean="0"/>
              <a:t>										 </a:t>
            </a:r>
            <a:r>
              <a:rPr lang="it-IT" dirty="0" err="1" smtClean="0"/>
              <a:t>Matr</a:t>
            </a:r>
            <a:r>
              <a:rPr lang="it-IT" dirty="0"/>
              <a:t>. 8800900026 </a:t>
            </a:r>
          </a:p>
        </p:txBody>
      </p:sp>
    </p:spTree>
    <p:extLst>
      <p:ext uri="{BB962C8B-B14F-4D97-AF65-F5344CB8AC3E}">
        <p14:creationId xmlns:p14="http://schemas.microsoft.com/office/powerpoint/2010/main" val="11747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28649" y="196580"/>
            <a:ext cx="8225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FF0000"/>
                </a:solidFill>
              </a:rPr>
              <a:t>Partial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L</a:t>
            </a:r>
            <a:r>
              <a:rPr lang="it-IT" sz="3200" b="1" dirty="0" err="1" smtClean="0">
                <a:solidFill>
                  <a:srgbClr val="FF0000"/>
                </a:solidFill>
              </a:rPr>
              <a:t>east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Square-Discriminant</a:t>
            </a:r>
            <a:r>
              <a:rPr lang="it-IT" sz="3200" b="1" dirty="0" smtClean="0">
                <a:solidFill>
                  <a:srgbClr val="FF0000"/>
                </a:solidFill>
              </a:rPr>
              <a:t> Analysis </a:t>
            </a:r>
          </a:p>
          <a:p>
            <a:r>
              <a:rPr lang="it-IT" sz="3200" b="1" dirty="0" smtClean="0">
                <a:solidFill>
                  <a:srgbClr val="FF0000"/>
                </a:solidFill>
              </a:rPr>
              <a:t>(PLS-DA) </a:t>
            </a:r>
            <a:r>
              <a:rPr lang="it-IT" sz="3200" b="1" dirty="0" err="1">
                <a:solidFill>
                  <a:srgbClr val="FF0000"/>
                </a:solidFill>
              </a:rPr>
              <a:t>Models</a:t>
            </a:r>
            <a:r>
              <a:rPr lang="it-IT" sz="3200" b="1" dirty="0">
                <a:solidFill>
                  <a:srgbClr val="FF0000"/>
                </a:solidFill>
              </a:rPr>
              <a:t> Training</a:t>
            </a: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3251200" y="1979612"/>
            <a:ext cx="1320800" cy="601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572000" y="1979612"/>
            <a:ext cx="1259840" cy="60102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393575" y="4649230"/>
            <a:ext cx="3634679" cy="212365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200" b="1" dirty="0"/>
              <a:t>2. </a:t>
            </a:r>
            <a:r>
              <a:rPr lang="it-IT" sz="2200" dirty="0"/>
              <a:t>The </a:t>
            </a:r>
            <a:r>
              <a:rPr lang="it-IT" sz="2200" dirty="0" err="1"/>
              <a:t>most</a:t>
            </a:r>
            <a:r>
              <a:rPr lang="it-IT" sz="2200" dirty="0"/>
              <a:t> </a:t>
            </a:r>
            <a:r>
              <a:rPr lang="it-IT" sz="2200" dirty="0" err="1"/>
              <a:t>influential</a:t>
            </a:r>
            <a:r>
              <a:rPr lang="it-IT" sz="2200" dirty="0"/>
              <a:t> </a:t>
            </a:r>
            <a:r>
              <a:rPr lang="it-IT" sz="2200" dirty="0" err="1"/>
              <a:t>metabolites</a:t>
            </a:r>
            <a:r>
              <a:rPr lang="it-IT" sz="2200" dirty="0"/>
              <a:t> in </a:t>
            </a:r>
            <a:r>
              <a:rPr lang="it-IT" sz="2200" dirty="0" err="1"/>
              <a:t>generating</a:t>
            </a:r>
            <a:r>
              <a:rPr lang="it-IT" sz="2200" dirty="0"/>
              <a:t> the </a:t>
            </a:r>
            <a:r>
              <a:rPr lang="it-IT" sz="2200" dirty="0" err="1"/>
              <a:t>classification</a:t>
            </a:r>
            <a:r>
              <a:rPr lang="it-IT" sz="2200" dirty="0"/>
              <a:t> </a:t>
            </a:r>
            <a:r>
              <a:rPr lang="it-IT" sz="2200" dirty="0" smtClean="0"/>
              <a:t>(</a:t>
            </a:r>
            <a:r>
              <a:rPr lang="it-IT" sz="2200" b="1" dirty="0" smtClean="0"/>
              <a:t>VIP</a:t>
            </a:r>
            <a:r>
              <a:rPr lang="it-IT" sz="2200" dirty="0" smtClean="0"/>
              <a:t> - </a:t>
            </a:r>
            <a:r>
              <a:rPr lang="it-IT" sz="2200" dirty="0" err="1" smtClean="0"/>
              <a:t>Variable</a:t>
            </a:r>
            <a:r>
              <a:rPr lang="it-IT" sz="2200" dirty="0" smtClean="0"/>
              <a:t> </a:t>
            </a:r>
            <a:r>
              <a:rPr lang="it-IT" sz="2200" dirty="0" err="1" smtClean="0"/>
              <a:t>Importance</a:t>
            </a:r>
            <a:r>
              <a:rPr lang="it-IT" sz="2200" dirty="0" smtClean="0"/>
              <a:t> of </a:t>
            </a:r>
            <a:r>
              <a:rPr lang="it-IT" sz="2200" dirty="0" err="1" smtClean="0"/>
              <a:t>Projection</a:t>
            </a:r>
            <a:r>
              <a:rPr lang="it-IT" sz="2200" dirty="0" smtClean="0"/>
              <a:t>) </a:t>
            </a:r>
            <a:r>
              <a:rPr lang="it-IT" sz="2200" dirty="0"/>
              <a:t>are </a:t>
            </a:r>
            <a:r>
              <a:rPr lang="it-IT" sz="2200" dirty="0" err="1"/>
              <a:t>selected</a:t>
            </a:r>
            <a:r>
              <a:rPr lang="it-IT" sz="2200" dirty="0"/>
              <a:t>, and </a:t>
            </a:r>
            <a:r>
              <a:rPr lang="it-IT" sz="2200" dirty="0" err="1"/>
              <a:t>these</a:t>
            </a:r>
            <a:r>
              <a:rPr lang="it-IT" sz="2200" dirty="0"/>
              <a:t> are </a:t>
            </a:r>
            <a:r>
              <a:rPr lang="it-IT" sz="2200" dirty="0" err="1"/>
              <a:t>used</a:t>
            </a:r>
            <a:r>
              <a:rPr lang="it-IT" sz="2200" dirty="0"/>
              <a:t> to create </a:t>
            </a:r>
            <a:r>
              <a:rPr lang="it-IT" sz="2200" b="1" dirty="0" err="1"/>
              <a:t>metabolic</a:t>
            </a:r>
            <a:r>
              <a:rPr lang="it-IT" sz="2200" b="1" dirty="0"/>
              <a:t> </a:t>
            </a:r>
            <a:r>
              <a:rPr lang="it-IT" sz="2200" b="1" dirty="0" err="1"/>
              <a:t>maps</a:t>
            </a:r>
            <a:endParaRPr lang="it-IT" sz="2200" b="1" dirty="0"/>
          </a:p>
        </p:txBody>
      </p:sp>
      <p:pic>
        <p:nvPicPr>
          <p:cNvPr id="9" name="Immagine 8" descr="Immagine che contiene mappa, testo&#10;&#10;Descrizione generata con affidabilità molto elevata">
            <a:extLst>
              <a:ext uri="{FF2B5EF4-FFF2-40B4-BE49-F238E27FC236}">
                <a16:creationId xmlns:a16="http://schemas.microsoft.com/office/drawing/2014/main" xmlns="" id="{EF7C2455-CA12-466D-8008-0AF48C673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6"/>
          <a:stretch/>
        </p:blipFill>
        <p:spPr>
          <a:xfrm>
            <a:off x="628650" y="1290646"/>
            <a:ext cx="8138302" cy="320811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7068EED-0346-491B-B994-FEDF31B1EDD1}"/>
              </a:ext>
            </a:extLst>
          </p:cNvPr>
          <p:cNvSpPr txBox="1"/>
          <p:nvPr/>
        </p:nvSpPr>
        <p:spPr>
          <a:xfrm>
            <a:off x="231493" y="4637655"/>
            <a:ext cx="5057908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1. </a:t>
            </a:r>
            <a:r>
              <a:rPr lang="it-IT" sz="2000" dirty="0"/>
              <a:t>The </a:t>
            </a:r>
            <a:r>
              <a:rPr lang="it-IT" sz="2000" dirty="0" err="1"/>
              <a:t>concentration</a:t>
            </a:r>
            <a:r>
              <a:rPr lang="it-IT" sz="2000" dirty="0"/>
              <a:t> of the </a:t>
            </a:r>
            <a:r>
              <a:rPr lang="it-IT" sz="2000" dirty="0" err="1"/>
              <a:t>detected</a:t>
            </a:r>
            <a:r>
              <a:rPr lang="it-IT" sz="2000" dirty="0"/>
              <a:t> </a:t>
            </a:r>
            <a:r>
              <a:rPr lang="it-IT" sz="2000" dirty="0" err="1"/>
              <a:t>metabolites</a:t>
            </a:r>
            <a:r>
              <a:rPr lang="it-IT" sz="2000" dirty="0"/>
              <a:t> are </a:t>
            </a:r>
            <a:r>
              <a:rPr lang="it-IT" sz="2000" dirty="0" err="1"/>
              <a:t>firstly</a:t>
            </a:r>
            <a:r>
              <a:rPr lang="it-IT" sz="2000" dirty="0"/>
              <a:t> </a:t>
            </a:r>
            <a:r>
              <a:rPr lang="it-IT" sz="2000" dirty="0" err="1"/>
              <a:t>projected</a:t>
            </a:r>
            <a:r>
              <a:rPr lang="it-IT" sz="2000" dirty="0"/>
              <a:t> in a </a:t>
            </a:r>
            <a:r>
              <a:rPr lang="it-IT" sz="2000" dirty="0" err="1"/>
              <a:t>multidimensional</a:t>
            </a:r>
            <a:r>
              <a:rPr lang="it-IT" sz="2000" dirty="0"/>
              <a:t> </a:t>
            </a:r>
            <a:r>
              <a:rPr lang="it-IT" sz="2000" dirty="0" err="1"/>
              <a:t>space</a:t>
            </a:r>
            <a:r>
              <a:rPr lang="it-IT" sz="2000" dirty="0"/>
              <a:t>, </a:t>
            </a:r>
            <a:r>
              <a:rPr lang="it-IT" sz="2000" dirty="0" err="1"/>
              <a:t>then</a:t>
            </a:r>
            <a:r>
              <a:rPr lang="it-IT" sz="2000" dirty="0"/>
              <a:t> the </a:t>
            </a:r>
            <a:r>
              <a:rPr lang="it-IT" sz="2000" dirty="0" err="1"/>
              <a:t>observation</a:t>
            </a:r>
            <a:r>
              <a:rPr lang="it-IT" sz="2000" dirty="0"/>
              <a:t> </a:t>
            </a:r>
            <a:r>
              <a:rPr lang="it-IT" sz="2000" dirty="0" err="1"/>
              <a:t>point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selected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allows</a:t>
            </a:r>
            <a:r>
              <a:rPr lang="it-IT" sz="2000" dirty="0"/>
              <a:t> to </a:t>
            </a:r>
            <a:r>
              <a:rPr lang="it-IT" sz="2000" dirty="0" err="1"/>
              <a:t>obtain</a:t>
            </a:r>
            <a:r>
              <a:rPr lang="it-IT" sz="2000" dirty="0"/>
              <a:t> the maximum </a:t>
            </a:r>
            <a:r>
              <a:rPr lang="it-IT" sz="2000" dirty="0" err="1"/>
              <a:t>separation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the </a:t>
            </a:r>
            <a:r>
              <a:rPr lang="it-IT" sz="2000" dirty="0" err="1"/>
              <a:t>classes</a:t>
            </a:r>
            <a:r>
              <a:rPr lang="it-IT" sz="2000" dirty="0"/>
              <a:t> and the minimum </a:t>
            </a:r>
            <a:r>
              <a:rPr lang="it-IT" sz="2000" dirty="0" err="1"/>
              <a:t>within</a:t>
            </a:r>
            <a:r>
              <a:rPr lang="it-IT" sz="2000" dirty="0"/>
              <a:t> the </a:t>
            </a:r>
            <a:r>
              <a:rPr lang="it-IT" sz="2000" dirty="0" err="1"/>
              <a:t>classes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5754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4210222" y="1764364"/>
            <a:ext cx="4665867" cy="4357666"/>
            <a:chOff x="0" y="117432"/>
            <a:chExt cx="4341834" cy="4341834"/>
          </a:xfrm>
        </p:grpSpPr>
        <p:pic>
          <p:nvPicPr>
            <p:cNvPr id="5" name="Immagine 4" descr="Immagine che contiene testo&#10;&#10;Descrizione generata con affidabilità elevata">
              <a:extLst>
                <a:ext uri="{FF2B5EF4-FFF2-40B4-BE49-F238E27FC236}">
                  <a16:creationId xmlns:a16="http://schemas.microsoft.com/office/drawing/2014/main" xmlns="" id="{273C7A0C-8427-4C60-8EBD-D8EB8B09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7432"/>
              <a:ext cx="4341834" cy="4341834"/>
            </a:xfrm>
            <a:prstGeom prst="rect">
              <a:avLst/>
            </a:prstGeom>
          </p:spPr>
        </p:pic>
        <p:sp>
          <p:nvSpPr>
            <p:cNvPr id="2" name="CasellaDiTesto 1"/>
            <p:cNvSpPr txBox="1"/>
            <p:nvPr/>
          </p:nvSpPr>
          <p:spPr>
            <a:xfrm>
              <a:off x="1437126" y="3088903"/>
              <a:ext cx="1121384" cy="367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CTRLs n:69</a:t>
              </a:r>
              <a:endParaRPr lang="en-US" dirty="0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3797300" y="552450"/>
              <a:ext cx="53975" cy="85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7241175" y="3388139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NAFLD n:144</a:t>
            </a:r>
            <a:endParaRPr lang="en-US" dirty="0"/>
          </a:p>
        </p:txBody>
      </p:sp>
      <p:sp>
        <p:nvSpPr>
          <p:cNvPr id="3" name="Rettangolo 2"/>
          <p:cNvSpPr/>
          <p:nvPr/>
        </p:nvSpPr>
        <p:spPr>
          <a:xfrm>
            <a:off x="280582" y="331854"/>
            <a:ext cx="8670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PLS-DA </a:t>
            </a:r>
            <a:r>
              <a:rPr lang="it-IT" sz="4000" b="1" dirty="0" smtClean="0">
                <a:solidFill>
                  <a:srgbClr val="FF0000"/>
                </a:solidFill>
              </a:rPr>
              <a:t>Model Plots on training set </a:t>
            </a:r>
            <a:endParaRPr lang="en-US" sz="4000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6355" y="3388139"/>
            <a:ext cx="3611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good separation between the classes of NAFLD was obtained.</a:t>
            </a:r>
          </a:p>
          <a:p>
            <a:endParaRPr lang="en-US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835377" y="6231101"/>
            <a:ext cx="495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Masarone M, </a:t>
            </a:r>
            <a:r>
              <a:rPr lang="en-US" dirty="0" err="1" smtClean="0"/>
              <a:t>Troisi</a:t>
            </a:r>
            <a:r>
              <a:rPr lang="en-US" dirty="0" smtClean="0"/>
              <a:t> J, </a:t>
            </a:r>
            <a:r>
              <a:rPr lang="en-US" dirty="0" err="1" smtClean="0"/>
              <a:t>Persico</a:t>
            </a:r>
            <a:r>
              <a:rPr lang="en-US" dirty="0" smtClean="0"/>
              <a:t> M</a:t>
            </a:r>
            <a:r>
              <a:rPr lang="en-US" dirty="0"/>
              <a:t> </a:t>
            </a:r>
            <a:r>
              <a:rPr lang="en-US" dirty="0" err="1" smtClean="0"/>
              <a:t>Metabolomic</a:t>
            </a:r>
            <a:r>
              <a:rPr lang="en-US" dirty="0" smtClean="0"/>
              <a:t> 2021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80580" y="1032720"/>
            <a:ext cx="867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Over 250 </a:t>
            </a:r>
            <a:r>
              <a:rPr lang="it-IT" dirty="0" err="1" smtClean="0"/>
              <a:t>signals</a:t>
            </a:r>
            <a:r>
              <a:rPr lang="it-IT" dirty="0" smtClean="0"/>
              <a:t>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detected</a:t>
            </a:r>
            <a:r>
              <a:rPr lang="it-IT" dirty="0" smtClean="0"/>
              <a:t> in a single specimen and a </a:t>
            </a:r>
            <a:r>
              <a:rPr lang="it-IT" dirty="0" err="1" smtClean="0"/>
              <a:t>total</a:t>
            </a:r>
            <a:r>
              <a:rPr lang="it-IT" dirty="0" smtClean="0"/>
              <a:t> of 228 </a:t>
            </a:r>
            <a:r>
              <a:rPr lang="it-IT" dirty="0" err="1" smtClean="0"/>
              <a:t>endogenous</a:t>
            </a:r>
            <a:r>
              <a:rPr lang="it-IT" dirty="0" smtClean="0"/>
              <a:t> </a:t>
            </a:r>
            <a:r>
              <a:rPr lang="it-IT" dirty="0" err="1" smtClean="0"/>
              <a:t>metabolites</a:t>
            </a:r>
            <a:r>
              <a:rPr lang="it-IT" dirty="0" smtClean="0"/>
              <a:t> 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detected</a:t>
            </a:r>
            <a:r>
              <a:rPr lang="it-IT" dirty="0" smtClean="0"/>
              <a:t> </a:t>
            </a:r>
            <a:r>
              <a:rPr lang="it-IT" dirty="0" err="1" smtClean="0"/>
              <a:t>consistenlty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828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47" y="1239805"/>
            <a:ext cx="3738667" cy="371061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1758" y="0"/>
            <a:ext cx="49663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PLS-DA S</a:t>
            </a:r>
            <a:r>
              <a:rPr lang="it-IT" sz="4000" b="1" dirty="0" smtClean="0">
                <a:solidFill>
                  <a:srgbClr val="FF0000"/>
                </a:solidFill>
              </a:rPr>
              <a:t>core Plots on</a:t>
            </a:r>
          </a:p>
          <a:p>
            <a:r>
              <a:rPr lang="it-IT" sz="4000" b="1" dirty="0" err="1" smtClean="0">
                <a:solidFill>
                  <a:srgbClr val="FF0000"/>
                </a:solidFill>
              </a:rPr>
              <a:t>all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study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population</a:t>
            </a:r>
            <a:r>
              <a:rPr lang="it-IT" sz="4000" b="1" dirty="0" smtClean="0">
                <a:solidFill>
                  <a:srgbClr val="FF0000"/>
                </a:solidFill>
              </a:rPr>
              <a:t>  </a:t>
            </a:r>
            <a:endParaRPr lang="en-US" sz="4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95925" y="3379712"/>
            <a:ext cx="1427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CTRLs</a:t>
            </a:r>
            <a:r>
              <a:rPr lang="it-IT" dirty="0" smtClean="0"/>
              <a:t> </a:t>
            </a:r>
            <a:r>
              <a:rPr lang="it-IT" dirty="0" err="1" smtClean="0"/>
              <a:t>n</a:t>
            </a:r>
            <a:r>
              <a:rPr lang="it-IT" dirty="0" smtClean="0"/>
              <a:t>: 113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061780" y="1984158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NAFLD </a:t>
            </a:r>
            <a:r>
              <a:rPr lang="it-IT" dirty="0" err="1" smtClean="0"/>
              <a:t>n</a:t>
            </a:r>
            <a:r>
              <a:rPr lang="it-IT" dirty="0" smtClean="0"/>
              <a:t>: 194 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422" y="27443"/>
            <a:ext cx="3464035" cy="34622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095511" y="42049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NAFL </a:t>
            </a:r>
            <a:r>
              <a:rPr lang="it-IT" dirty="0" err="1" smtClean="0"/>
              <a:t>n</a:t>
            </a:r>
            <a:r>
              <a:rPr lang="it-IT" dirty="0" smtClean="0"/>
              <a:t>: 112 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459987" y="141136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NASH </a:t>
            </a:r>
            <a:r>
              <a:rPr lang="it-IT" dirty="0" err="1" smtClean="0"/>
              <a:t>n</a:t>
            </a:r>
            <a:r>
              <a:rPr lang="it-IT" dirty="0" smtClean="0"/>
              <a:t>: 33 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5" y="3489701"/>
            <a:ext cx="3410915" cy="34177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7459987" y="3836258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NASH</a:t>
            </a:r>
          </a:p>
          <a:p>
            <a:r>
              <a:rPr lang="it-IT" dirty="0" err="1" smtClean="0"/>
              <a:t>Cirrhosis</a:t>
            </a:r>
            <a:r>
              <a:rPr lang="it-IT" dirty="0" smtClean="0"/>
              <a:t> </a:t>
            </a:r>
            <a:r>
              <a:rPr lang="it-IT" dirty="0" err="1" smtClean="0"/>
              <a:t>n</a:t>
            </a:r>
            <a:r>
              <a:rPr lang="it-IT" dirty="0" smtClean="0"/>
              <a:t>: 21 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166043" y="5134236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NASH </a:t>
            </a:r>
            <a:r>
              <a:rPr lang="it-IT" dirty="0" err="1" smtClean="0"/>
              <a:t>n</a:t>
            </a:r>
            <a:r>
              <a:rPr lang="it-IT" dirty="0" smtClean="0"/>
              <a:t>: 33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44009" y="5134236"/>
            <a:ext cx="5063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PLS-DA Score Plots clearly differentiated the study population between the classes of NAFLD.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19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41" y="696206"/>
            <a:ext cx="6053559" cy="616179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91758" y="0"/>
            <a:ext cx="90522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PLS-DA S</a:t>
            </a:r>
            <a:r>
              <a:rPr lang="it-IT" sz="4000" b="1" dirty="0" smtClean="0">
                <a:solidFill>
                  <a:srgbClr val="FF0000"/>
                </a:solidFill>
              </a:rPr>
              <a:t>core Plots on </a:t>
            </a:r>
            <a:r>
              <a:rPr lang="it-IT" sz="4000" b="1" dirty="0" err="1" smtClean="0">
                <a:solidFill>
                  <a:srgbClr val="FF0000"/>
                </a:solidFill>
              </a:rPr>
              <a:t>cirrhotic</a:t>
            </a:r>
            <a:r>
              <a:rPr lang="it-IT" sz="4000" b="1" dirty="0" smtClean="0">
                <a:solidFill>
                  <a:srgbClr val="FF0000"/>
                </a:solidFill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</a:rPr>
              <a:t>pts</a:t>
            </a:r>
            <a:endParaRPr lang="en-US" sz="40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157962" y="1397781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HCV </a:t>
            </a:r>
            <a:r>
              <a:rPr lang="it-IT" dirty="0" err="1" smtClean="0"/>
              <a:t>n</a:t>
            </a:r>
            <a:r>
              <a:rPr lang="it-IT" dirty="0" smtClean="0"/>
              <a:t>: 8 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319722" y="2619053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NASH n:15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54644" y="1397781"/>
            <a:ext cx="259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PLS-DA Score Plots clearly differentiated cirrhotic patients in according to their cirrhosis </a:t>
            </a:r>
            <a:r>
              <a:rPr lang="en-GB" sz="2400" dirty="0" err="1" smtClean="0"/>
              <a:t>etiology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662180" y="3486107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Cripto </a:t>
            </a:r>
            <a:r>
              <a:rPr lang="it-IT" dirty="0" err="1" smtClean="0"/>
              <a:t>n</a:t>
            </a:r>
            <a:r>
              <a:rPr lang="it-IT" dirty="0" smtClean="0"/>
              <a:t>: 20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9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3" y="993972"/>
            <a:ext cx="7048982" cy="586456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29491" y="158762"/>
            <a:ext cx="3582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VIP Metabolites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5" y="6157072"/>
            <a:ext cx="451548" cy="4515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5647" y="1987264"/>
            <a:ext cx="2340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15 metabolites   with a VIP score higher than 1,5 identified by  PLS-DA model</a:t>
            </a:r>
            <a:endParaRPr lang="en-GB" sz="2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5" y="1424896"/>
            <a:ext cx="9144000" cy="442308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267200" y="866648"/>
            <a:ext cx="630621" cy="40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5219917"/>
            <a:ext cx="9144000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During the evolution of the </a:t>
            </a:r>
            <a:r>
              <a:rPr lang="en-US" sz="1600" b="1" dirty="0" smtClean="0">
                <a:solidFill>
                  <a:srgbClr val="FF0000"/>
                </a:solidFill>
              </a:rPr>
              <a:t>inflammation/fibrosis </a:t>
            </a:r>
            <a:r>
              <a:rPr lang="en-US" sz="1600" b="1" dirty="0">
                <a:solidFill>
                  <a:srgbClr val="FF0000"/>
                </a:solidFill>
              </a:rPr>
              <a:t>process</a:t>
            </a:r>
            <a:r>
              <a:rPr lang="en-US" sz="1600" dirty="0"/>
              <a:t>, intermediate metabolites of the tricarboxylic acid cycle, branched chain amino acids and fatty acids are accumulated in the sera of affected individuals. These results were recently confirmed also </a:t>
            </a:r>
            <a:r>
              <a:rPr lang="en-US" sz="1600" dirty="0" smtClean="0"/>
              <a:t>on a </a:t>
            </a:r>
            <a:r>
              <a:rPr lang="en-US" sz="1600" dirty="0"/>
              <a:t>murine model of fibrosis induced by </a:t>
            </a:r>
            <a:r>
              <a:rPr lang="en-US" sz="1600" dirty="0" smtClean="0"/>
              <a:t>CCl4*. BCAA were also correlated with </a:t>
            </a:r>
            <a:r>
              <a:rPr lang="en-US" sz="1600" b="1" dirty="0" smtClean="0">
                <a:solidFill>
                  <a:srgbClr val="FF0000"/>
                </a:solidFill>
              </a:rPr>
              <a:t>insulin resistance and </a:t>
            </a:r>
            <a:r>
              <a:rPr lang="en-US" sz="1600" b="1" dirty="0" err="1" smtClean="0">
                <a:solidFill>
                  <a:srgbClr val="FF0000"/>
                </a:solidFill>
              </a:rPr>
              <a:t>cardiometabolic</a:t>
            </a:r>
            <a:r>
              <a:rPr lang="en-US" sz="1600" b="1" dirty="0" smtClean="0">
                <a:solidFill>
                  <a:srgbClr val="FF0000"/>
                </a:solidFill>
              </a:rPr>
              <a:t> risk</a:t>
            </a:r>
            <a:r>
              <a:rPr lang="en-US" sz="1600" b="1" dirty="0" smtClean="0"/>
              <a:t>†.</a:t>
            </a:r>
            <a:endParaRPr lang="en-US" sz="1600" b="1" dirty="0"/>
          </a:p>
          <a:p>
            <a:endParaRPr lang="en-US" sz="160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79531C8-E31D-4CD9-A9E0-B2D6C9CC6EC9}"/>
              </a:ext>
            </a:extLst>
          </p:cNvPr>
          <p:cNvSpPr/>
          <p:nvPr/>
        </p:nvSpPr>
        <p:spPr>
          <a:xfrm>
            <a:off x="5676405" y="6398031"/>
            <a:ext cx="346759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it-IT" sz="1200" dirty="0" smtClean="0"/>
              <a:t>*</a:t>
            </a:r>
            <a:r>
              <a:rPr lang="it-IT" sz="1200" dirty="0" err="1" smtClean="0"/>
              <a:t>Chang</a:t>
            </a:r>
            <a:r>
              <a:rPr lang="it-IT" sz="1200" dirty="0" smtClean="0"/>
              <a:t> H et al, </a:t>
            </a:r>
            <a:r>
              <a:rPr lang="is-IS" sz="1200" dirty="0"/>
              <a:t>Sci Rep. 2017 Sep 12;7(1):11433. </a:t>
            </a:r>
            <a:endParaRPr lang="is-IS" sz="1200" dirty="0" smtClean="0"/>
          </a:p>
          <a:p>
            <a:pPr algn="r"/>
            <a:r>
              <a:rPr lang="en-US" sz="1200" b="1" dirty="0" smtClean="0"/>
              <a:t>†</a:t>
            </a:r>
            <a:r>
              <a:rPr lang="is-IS" sz="1200" dirty="0" smtClean="0"/>
              <a:t>Gaggini et al. </a:t>
            </a:r>
            <a:r>
              <a:rPr lang="pl-PL" sz="1200" dirty="0" err="1"/>
              <a:t>Hepatology</a:t>
            </a:r>
            <a:r>
              <a:rPr lang="pl-PL" sz="1200" dirty="0"/>
              <a:t>. 2018 Jan;67(1):145-158</a:t>
            </a:r>
            <a:r>
              <a:rPr lang="pl-PL" sz="1200" dirty="0" smtClean="0"/>
              <a:t>.</a:t>
            </a:r>
            <a:endParaRPr lang="it-IT" sz="12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" y="1402470"/>
            <a:ext cx="2939339" cy="3320008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41" y="1493703"/>
            <a:ext cx="3020992" cy="3285820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433" y="1509899"/>
            <a:ext cx="3032567" cy="3323496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275877" y="162802"/>
            <a:ext cx="87639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VIP metabolites decreased </a:t>
            </a:r>
            <a:r>
              <a:rPr lang="en-GB" sz="2800" dirty="0" smtClean="0"/>
              <a:t>in controls and </a:t>
            </a:r>
            <a:r>
              <a:rPr lang="en-GB" sz="2800" b="1" dirty="0" smtClean="0"/>
              <a:t>increased</a:t>
            </a:r>
            <a:r>
              <a:rPr lang="en-GB" sz="2800" dirty="0" smtClean="0"/>
              <a:t> in NAFLD progression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14669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93058" y="4515589"/>
            <a:ext cx="3488267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increase in oxidative stress in the progression of NAFLD is demonstrated by the reduction of serum Glutathione levels. This evidence has been repeatedly reported in the literature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267CCE85-8630-4FDC-8715-A86AD57FD1F2}"/>
              </a:ext>
            </a:extLst>
          </p:cNvPr>
          <p:cNvSpPr/>
          <p:nvPr/>
        </p:nvSpPr>
        <p:spPr>
          <a:xfrm>
            <a:off x="5093058" y="6298354"/>
            <a:ext cx="34882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dirty="0" err="1" smtClean="0"/>
              <a:t>Liu</a:t>
            </a:r>
            <a:r>
              <a:rPr lang="it-IT" sz="1200" dirty="0" smtClean="0"/>
              <a:t> </a:t>
            </a:r>
            <a:r>
              <a:rPr lang="it-IT" sz="1200" dirty="0"/>
              <a:t>W et al. </a:t>
            </a:r>
            <a:r>
              <a:rPr lang="de-DE" sz="1200" dirty="0" err="1"/>
              <a:t>Curr</a:t>
            </a:r>
            <a:r>
              <a:rPr lang="de-DE" sz="1200" dirty="0"/>
              <a:t> Drug Targets. 2015;16(12):1301-14</a:t>
            </a:r>
            <a:r>
              <a:rPr lang="de-DE" sz="1200" dirty="0" smtClean="0"/>
              <a:t>.</a:t>
            </a:r>
          </a:p>
          <a:p>
            <a:r>
              <a:rPr lang="is-IS" sz="1200" dirty="0" smtClean="0"/>
              <a:t>Gaggini </a:t>
            </a:r>
            <a:r>
              <a:rPr lang="is-IS" sz="1200" dirty="0"/>
              <a:t>et al. </a:t>
            </a:r>
            <a:r>
              <a:rPr lang="pl-PL" sz="1200" dirty="0" err="1"/>
              <a:t>Hepatology</a:t>
            </a:r>
            <a:r>
              <a:rPr lang="pl-PL" sz="1200" dirty="0"/>
              <a:t>. 2018 Jan;67(1):</a:t>
            </a:r>
            <a:r>
              <a:rPr lang="pl-PL" sz="1200" dirty="0" smtClean="0"/>
              <a:t>145-158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89692" y="4631333"/>
            <a:ext cx="345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reduction of xanthine levels may be linked to the close </a:t>
            </a:r>
            <a:r>
              <a:rPr lang="en-US" dirty="0" smtClean="0"/>
              <a:t>relationship, </a:t>
            </a:r>
            <a:r>
              <a:rPr lang="en-US" dirty="0"/>
              <a:t>between the evolution of NAFLD and </a:t>
            </a:r>
            <a:r>
              <a:rPr lang="en-US" b="1" dirty="0" smtClean="0"/>
              <a:t>hyperuricemia</a:t>
            </a:r>
            <a:endParaRPr lang="en-US" b="1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xmlns="" id="{479531C8-E31D-4CD9-A9E0-B2D6C9CC6EC9}"/>
              </a:ext>
            </a:extLst>
          </p:cNvPr>
          <p:cNvSpPr/>
          <p:nvPr/>
        </p:nvSpPr>
        <p:spPr>
          <a:xfrm>
            <a:off x="875992" y="6114457"/>
            <a:ext cx="35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/>
              <a:t>Chang</a:t>
            </a:r>
            <a:r>
              <a:rPr lang="it-IT" sz="1200" dirty="0" smtClean="0"/>
              <a:t> H et al, </a:t>
            </a:r>
            <a:r>
              <a:rPr lang="is-IS" sz="1200" dirty="0"/>
              <a:t>Sci Rep. 2017 Sep 12;7(1):</a:t>
            </a:r>
            <a:r>
              <a:rPr lang="is-IS" sz="1200" dirty="0" smtClean="0"/>
              <a:t>11433</a:t>
            </a:r>
          </a:p>
          <a:p>
            <a:r>
              <a:rPr lang="is-IS" sz="1200" dirty="0" smtClean="0"/>
              <a:t>Xu C et al, </a:t>
            </a:r>
            <a:r>
              <a:rPr lang="pl-PL" sz="1200" dirty="0"/>
              <a:t>J </a:t>
            </a:r>
            <a:r>
              <a:rPr lang="pl-PL" sz="1200" dirty="0" err="1"/>
              <a:t>Hepatol</a:t>
            </a:r>
            <a:r>
              <a:rPr lang="pl-PL" sz="1200" dirty="0"/>
              <a:t>. 2015 Jun;62(6):</a:t>
            </a:r>
            <a:r>
              <a:rPr lang="pl-PL" sz="1200" dirty="0" smtClean="0"/>
              <a:t>1412-9</a:t>
            </a:r>
            <a:endParaRPr lang="it-IT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29" y="692062"/>
            <a:ext cx="3195535" cy="35789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058" y="807809"/>
            <a:ext cx="3318195" cy="359426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0" y="599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VIP metabolites increased </a:t>
            </a:r>
            <a:r>
              <a:rPr lang="en-GB" sz="2800" dirty="0" smtClean="0"/>
              <a:t>in controls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359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ttangolo 50"/>
          <p:cNvSpPr/>
          <p:nvPr/>
        </p:nvSpPr>
        <p:spPr>
          <a:xfrm>
            <a:off x="183358" y="2407055"/>
            <a:ext cx="6559712" cy="2288533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6810432" y="2401156"/>
            <a:ext cx="2140959" cy="2286444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egnaposto contenuto 2"/>
          <p:cNvSpPr>
            <a:spLocks noGrp="1"/>
          </p:cNvSpPr>
          <p:nvPr>
            <p:ph idx="1"/>
          </p:nvPr>
        </p:nvSpPr>
        <p:spPr>
          <a:xfrm>
            <a:off x="254839" y="4723146"/>
            <a:ext cx="8651302" cy="17475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Other </a:t>
            </a:r>
            <a:r>
              <a:rPr lang="en-US" sz="1800" b="1" dirty="0" smtClean="0"/>
              <a:t>VIP metabolites </a:t>
            </a:r>
            <a:r>
              <a:rPr lang="en-US" sz="1800" b="1" dirty="0"/>
              <a:t>show more complex </a:t>
            </a:r>
            <a:r>
              <a:rPr lang="en-US" sz="1800" b="1" dirty="0" smtClean="0"/>
              <a:t>trends </a:t>
            </a:r>
            <a:r>
              <a:rPr lang="en-US" sz="1800" dirty="0" smtClean="0"/>
              <a:t>and need further analyses on larger numbers.</a:t>
            </a:r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SCFA and Essential AA enlighten the relationship </a:t>
            </a:r>
            <a:r>
              <a:rPr lang="en-US" sz="1800" dirty="0"/>
              <a:t>of the evolution of NAFLD with the intestinal </a:t>
            </a:r>
            <a:r>
              <a:rPr lang="en-US" sz="1800" dirty="0" smtClean="0"/>
              <a:t>microbiota, the </a:t>
            </a:r>
            <a:r>
              <a:rPr lang="en-US" sz="1800" dirty="0"/>
              <a:t>gut-liver </a:t>
            </a:r>
            <a:r>
              <a:rPr lang="en-US" sz="1800" dirty="0" smtClean="0"/>
              <a:t>axis, intestinal permeability and diet.</a:t>
            </a:r>
            <a:endParaRPr lang="en-US" sz="1800" dirty="0"/>
          </a:p>
        </p:txBody>
      </p:sp>
      <p:sp>
        <p:nvSpPr>
          <p:cNvPr id="45" name="Rettangolo 44"/>
          <p:cNvSpPr/>
          <p:nvPr/>
        </p:nvSpPr>
        <p:spPr>
          <a:xfrm>
            <a:off x="183358" y="121082"/>
            <a:ext cx="4370901" cy="225841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ttangolo 45"/>
          <p:cNvSpPr/>
          <p:nvPr/>
        </p:nvSpPr>
        <p:spPr>
          <a:xfrm>
            <a:off x="4580490" y="121081"/>
            <a:ext cx="4370901" cy="225841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sellaDiTesto 47"/>
          <p:cNvSpPr txBox="1"/>
          <p:nvPr/>
        </p:nvSpPr>
        <p:spPr>
          <a:xfrm>
            <a:off x="1231549" y="2077394"/>
            <a:ext cx="2474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Bile acids </a:t>
            </a:r>
            <a:r>
              <a:rPr lang="en-US" sz="1200" smtClean="0"/>
              <a:t>biosynthesis intermediates</a:t>
            </a:r>
            <a:endParaRPr lang="en-US" sz="1200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5147824" y="2087466"/>
            <a:ext cx="3473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Short-chain Fatty Acids </a:t>
            </a:r>
            <a:r>
              <a:rPr lang="mr-IN" sz="1200" dirty="0" smtClean="0"/>
              <a:t>–</a:t>
            </a:r>
            <a:r>
              <a:rPr lang="en-US" sz="1200" dirty="0" smtClean="0"/>
              <a:t> SCFA </a:t>
            </a:r>
            <a:r>
              <a:rPr lang="mr-IN" sz="1200" dirty="0" smtClean="0"/>
              <a:t>–</a:t>
            </a:r>
            <a:r>
              <a:rPr lang="en-US" sz="1200" dirty="0" smtClean="0"/>
              <a:t> Diet/Gut Microbiota</a:t>
            </a:r>
            <a:endParaRPr lang="en-US" sz="1200" dirty="0"/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  <p:sp>
        <p:nvSpPr>
          <p:cNvPr id="52" name="CasellaDiTesto 51"/>
          <p:cNvSpPr txBox="1"/>
          <p:nvPr/>
        </p:nvSpPr>
        <p:spPr>
          <a:xfrm>
            <a:off x="392847" y="4434296"/>
            <a:ext cx="1920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Essential BCAA - Diet/Gut </a:t>
            </a:r>
            <a:r>
              <a:rPr lang="en-US" sz="900" dirty="0"/>
              <a:t>M</a:t>
            </a:r>
            <a:r>
              <a:rPr lang="en-US" sz="900" dirty="0" smtClean="0"/>
              <a:t>icrobiota</a:t>
            </a:r>
            <a:endParaRPr lang="en-US" sz="900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4636917" y="4306693"/>
            <a:ext cx="17972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Derived from Threonine</a:t>
            </a:r>
          </a:p>
          <a:p>
            <a:r>
              <a:rPr lang="en-US" sz="900" dirty="0" smtClean="0"/>
              <a:t>Essential AA - Diet/Gut </a:t>
            </a:r>
            <a:r>
              <a:rPr lang="en-US" sz="900" dirty="0"/>
              <a:t>M</a:t>
            </a:r>
            <a:r>
              <a:rPr lang="en-US" sz="900" dirty="0" smtClean="0"/>
              <a:t>icrobiota</a:t>
            </a:r>
            <a:endParaRPr lang="en-US" sz="900" dirty="0"/>
          </a:p>
        </p:txBody>
      </p:sp>
      <p:sp>
        <p:nvSpPr>
          <p:cNvPr id="55" name="CasellaDiTesto 54"/>
          <p:cNvSpPr txBox="1"/>
          <p:nvPr/>
        </p:nvSpPr>
        <p:spPr>
          <a:xfrm>
            <a:off x="2573914" y="4445393"/>
            <a:ext cx="16979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Essential AA </a:t>
            </a:r>
            <a:r>
              <a:rPr lang="mr-IN" sz="900" dirty="0" smtClean="0"/>
              <a:t>–</a:t>
            </a:r>
            <a:r>
              <a:rPr lang="en-US" sz="900" dirty="0" smtClean="0"/>
              <a:t> Derived from diet</a:t>
            </a:r>
            <a:endParaRPr lang="en-US" sz="900" dirty="0"/>
          </a:p>
        </p:txBody>
      </p:sp>
      <p:sp>
        <p:nvSpPr>
          <p:cNvPr id="57" name="CasellaDiTesto 56"/>
          <p:cNvSpPr txBox="1"/>
          <p:nvPr/>
        </p:nvSpPr>
        <p:spPr>
          <a:xfrm>
            <a:off x="6975900" y="4410668"/>
            <a:ext cx="18049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 smtClean="0"/>
              <a:t>Non-Essential AA  - </a:t>
            </a:r>
            <a:r>
              <a:rPr lang="en-US" sz="900" smtClean="0"/>
              <a:t>Urea Cycle</a:t>
            </a:r>
            <a:endParaRPr lang="en-US" sz="900" dirty="0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6" y="203829"/>
            <a:ext cx="1835611" cy="1882455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096" y="202883"/>
            <a:ext cx="1815822" cy="1896759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42" y="261524"/>
            <a:ext cx="1814390" cy="1807955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73" y="261523"/>
            <a:ext cx="1834288" cy="1798383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6" y="2516331"/>
            <a:ext cx="1815966" cy="1895835"/>
          </a:xfrm>
          <a:prstGeom prst="rect">
            <a:avLst/>
          </a:prstGeom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47" y="2522958"/>
            <a:ext cx="1972295" cy="1931910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16" y="2525459"/>
            <a:ext cx="1825427" cy="1838079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41" y="2534532"/>
            <a:ext cx="1896089" cy="186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0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-17469" y="18157"/>
            <a:ext cx="934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Heat-map representation of the genetic algorithm selected metabolites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through the NAFLD evolution stages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38" y="896092"/>
            <a:ext cx="7384648" cy="5961908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>
            <a:off x="3638055" y="844421"/>
            <a:ext cx="0" cy="59715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4666535" y="844421"/>
            <a:ext cx="0" cy="5971554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>
            <a:off x="5682023" y="844421"/>
            <a:ext cx="0" cy="601357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2826662" y="683655"/>
            <a:ext cx="400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CTRL          NAFL          NASH       Cirrhosis</a:t>
            </a:r>
            <a:endParaRPr lang="en-GB" dirty="0"/>
          </a:p>
        </p:txBody>
      </p:sp>
      <p:cxnSp>
        <p:nvCxnSpPr>
          <p:cNvPr id="24" name="Connettore 1 23"/>
          <p:cNvCxnSpPr/>
          <p:nvPr/>
        </p:nvCxnSpPr>
        <p:spPr>
          <a:xfrm>
            <a:off x="243068" y="3032567"/>
            <a:ext cx="8113532" cy="32366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>
            <a:off x="243068" y="4983480"/>
            <a:ext cx="8113532" cy="3395"/>
          </a:xfrm>
          <a:prstGeom prst="line">
            <a:avLst/>
          </a:prstGeom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-17470" y="712507"/>
            <a:ext cx="1861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Concentrations of selected metabolites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101494" y="1739032"/>
            <a:ext cx="1742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constantly </a:t>
            </a:r>
            <a:r>
              <a:rPr lang="en-GB" b="1" dirty="0" smtClean="0"/>
              <a:t>decreased </a:t>
            </a:r>
            <a:r>
              <a:rPr lang="en-GB" dirty="0" smtClean="0"/>
              <a:t>from CTRL vs disease progression</a:t>
            </a:r>
            <a:endParaRPr lang="en-GB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01494" y="5283333"/>
            <a:ext cx="1963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constantly </a:t>
            </a:r>
            <a:r>
              <a:rPr lang="en-GB" b="1" dirty="0" smtClean="0"/>
              <a:t>increased </a:t>
            </a:r>
            <a:r>
              <a:rPr lang="en-GB" dirty="0" smtClean="0"/>
              <a:t>from CTRL vs disease progression</a:t>
            </a:r>
            <a:endParaRPr lang="en-GB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101494" y="3120888"/>
            <a:ext cx="1742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follow a more complex route (decreased in early stage and increased in advanced ones)</a:t>
            </a:r>
            <a:endParaRPr lang="en-GB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111077" y="1858111"/>
            <a:ext cx="31109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Fatty acids related metabolites </a:t>
            </a:r>
            <a:endParaRPr lang="en-GB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3108484" y="3698505"/>
            <a:ext cx="32086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Amino acid and GUT microbiota related </a:t>
            </a:r>
            <a:r>
              <a:rPr lang="en-GB" dirty="0"/>
              <a:t>metabolites 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3154783" y="5620448"/>
            <a:ext cx="32086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Sugars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05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349001"/>
              </p:ext>
            </p:extLst>
          </p:nvPr>
        </p:nvGraphicFramePr>
        <p:xfrm>
          <a:off x="108955" y="2872407"/>
          <a:ext cx="8935655" cy="38372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4220"/>
                <a:gridCol w="1207411"/>
                <a:gridCol w="1188490"/>
                <a:gridCol w="708243"/>
                <a:gridCol w="756299"/>
                <a:gridCol w="896266"/>
                <a:gridCol w="930280"/>
                <a:gridCol w="1194446"/>
              </a:tblGrid>
              <a:tr h="566488">
                <a:tc gridSpan="8"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Classification models performance. </a:t>
                      </a: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Values are reported as result ± standard error. Cumulative accuracies were reported in brackets.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62873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 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Sensitivity (%)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Specificity (%)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PLR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NLR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PPV (%)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NPV (%)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Accuracy (%)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767691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Model 1 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Ctrl Vs NAFLD)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96.0±2.8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97.7±2.2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42.24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0.041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98.0±2.0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95.6±3.1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96.8±2.1</a:t>
                      </a:r>
                      <a:endParaRPr lang="it-IT" sz="2000" b="1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784768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Model 2 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NAFL Vs NASH &amp; </a:t>
                      </a:r>
                      <a:r>
                        <a:rPr lang="en-US" sz="1400" dirty="0" smtClean="0">
                          <a:effectLst/>
                        </a:rPr>
                        <a:t>NASH-Cirrhosis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94.1±4.0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93.8.3±6.1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15.06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0.063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97.0±3.0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94.0±4.2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94.0±4.2</a:t>
                      </a:r>
                      <a:endParaRPr lang="it-IT" sz="2000" b="1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(91.0±2.1)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767691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Model 3 </a:t>
                      </a:r>
                      <a:endParaRPr lang="en-US" sz="1400" dirty="0" smtClean="0">
                        <a:effectLst/>
                      </a:endParaRPr>
                    </a:p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(</a:t>
                      </a:r>
                      <a:r>
                        <a:rPr lang="en-US" sz="1400" dirty="0">
                          <a:effectLst/>
                        </a:rPr>
                        <a:t>NASH Vs NASH-Cirrhosis)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80.0±12.6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83.3±15.2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4.80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0.240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88.9±10.5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71.4±17.1</a:t>
                      </a:r>
                      <a:endParaRPr lang="it-IT" sz="20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81.3±12.2</a:t>
                      </a:r>
                      <a:endParaRPr lang="it-IT" sz="2000" b="1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(73.9±9.7)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7710">
                <a:tc gridSpan="8"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PLR: positive likelihood ratio; NLR: negative likelihood ratio; PPV: positive prognostic value; NPV: negative prognostic value.</a:t>
                      </a:r>
                      <a:endParaRPr lang="it-IT" sz="2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68774" y="72594"/>
            <a:ext cx="841479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</a:t>
            </a:r>
            <a:r>
              <a:rPr lang="it-IT" sz="2800" b="1" dirty="0" smtClean="0"/>
              <a:t>NAFLD METABOLOMIC SCORE</a:t>
            </a:r>
          </a:p>
          <a:p>
            <a:pPr algn="ctr"/>
            <a:endParaRPr lang="it-IT" dirty="0" smtClean="0"/>
          </a:p>
          <a:p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/>
              <a:t>built</a:t>
            </a:r>
            <a:r>
              <a:rPr lang="it-IT" dirty="0"/>
              <a:t> 3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 smtClean="0"/>
              <a:t>Essemble</a:t>
            </a:r>
            <a:r>
              <a:rPr lang="it-IT" dirty="0" smtClean="0"/>
              <a:t> Machine Learning </a:t>
            </a:r>
            <a:r>
              <a:rPr lang="it-IT" dirty="0" err="1"/>
              <a:t>models</a:t>
            </a:r>
            <a:r>
              <a:rPr lang="it-IT" dirty="0"/>
              <a:t>,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able</a:t>
            </a:r>
            <a:r>
              <a:rPr lang="it-IT" dirty="0"/>
              <a:t> to discriminate </a:t>
            </a:r>
            <a:r>
              <a:rPr lang="it-IT" b="1" dirty="0" err="1"/>
              <a:t>healthy</a:t>
            </a:r>
            <a:r>
              <a:rPr lang="it-IT" b="1" dirty="0"/>
              <a:t> </a:t>
            </a:r>
            <a:r>
              <a:rPr lang="it-IT" b="1" dirty="0" err="1"/>
              <a:t>subject</a:t>
            </a:r>
            <a:r>
              <a:rPr lang="it-IT" b="1" dirty="0"/>
              <a:t> from NAFLD </a:t>
            </a:r>
            <a:r>
              <a:rPr lang="it-IT" dirty="0" smtClean="0"/>
              <a:t>(</a:t>
            </a:r>
            <a:r>
              <a:rPr lang="it-IT" dirty="0"/>
              <a:t>model 1), </a:t>
            </a:r>
            <a:r>
              <a:rPr lang="it-IT" dirty="0" err="1" smtClean="0"/>
              <a:t>simple</a:t>
            </a:r>
            <a:r>
              <a:rPr lang="it-IT" dirty="0" smtClean="0"/>
              <a:t> </a:t>
            </a:r>
            <a:r>
              <a:rPr lang="it-IT" dirty="0" err="1"/>
              <a:t>steatosis</a:t>
            </a:r>
            <a:r>
              <a:rPr lang="it-IT" dirty="0"/>
              <a:t> (</a:t>
            </a:r>
            <a:r>
              <a:rPr lang="it-IT" b="1" dirty="0"/>
              <a:t>NAFL</a:t>
            </a:r>
            <a:r>
              <a:rPr lang="it-IT" dirty="0"/>
              <a:t>) from </a:t>
            </a:r>
            <a:r>
              <a:rPr lang="it-IT" dirty="0" err="1"/>
              <a:t>patients</a:t>
            </a:r>
            <a:r>
              <a:rPr lang="it-IT" dirty="0"/>
              <a:t> with </a:t>
            </a:r>
            <a:r>
              <a:rPr lang="it-IT" b="1" dirty="0" err="1"/>
              <a:t>steatohepatitis</a:t>
            </a:r>
            <a:r>
              <a:rPr lang="it-IT" b="1" dirty="0"/>
              <a:t> or </a:t>
            </a:r>
            <a:r>
              <a:rPr lang="it-IT" b="1" dirty="0" err="1"/>
              <a:t>cirrhosis</a:t>
            </a:r>
            <a:r>
              <a:rPr lang="it-IT" b="1" dirty="0"/>
              <a:t> </a:t>
            </a:r>
            <a:r>
              <a:rPr lang="it-IT" dirty="0"/>
              <a:t>(model 2), </a:t>
            </a:r>
            <a:r>
              <a:rPr lang="it-IT" b="1" dirty="0" smtClean="0"/>
              <a:t>NASH </a:t>
            </a:r>
            <a:r>
              <a:rPr lang="it-IT" b="1" dirty="0" err="1"/>
              <a:t>patients</a:t>
            </a:r>
            <a:r>
              <a:rPr lang="it-IT" b="1" dirty="0"/>
              <a:t> NASH-</a:t>
            </a:r>
            <a:r>
              <a:rPr lang="it-IT" b="1" dirty="0" err="1"/>
              <a:t>cirrhosis</a:t>
            </a:r>
            <a:r>
              <a:rPr lang="it-IT" dirty="0"/>
              <a:t> (model </a:t>
            </a:r>
            <a:r>
              <a:rPr lang="it-IT" dirty="0" smtClean="0"/>
              <a:t>3).</a:t>
            </a:r>
            <a:endParaRPr lang="it-IT" dirty="0"/>
          </a:p>
          <a:p>
            <a:endParaRPr lang="en-GB" dirty="0" smtClean="0"/>
          </a:p>
          <a:p>
            <a:r>
              <a:rPr lang="en-GB" dirty="0" smtClean="0"/>
              <a:t>Blind analysis on the Validation Set (subjects of the second enrolment) of </a:t>
            </a:r>
            <a:r>
              <a:rPr lang="en-GB" b="1" dirty="0" smtClean="0"/>
              <a:t>NAFLD METABOLOMIC SCORE ( NAFLD </a:t>
            </a:r>
            <a:r>
              <a:rPr lang="mr-IN" b="1" dirty="0" smtClean="0"/>
              <a:t>–</a:t>
            </a:r>
            <a:r>
              <a:rPr lang="en-GB" b="1" dirty="0" smtClean="0"/>
              <a:t> EML </a:t>
            </a:r>
            <a:r>
              <a:rPr lang="mr-IN" b="1" dirty="0" smtClean="0"/>
              <a:t>–</a:t>
            </a:r>
            <a:r>
              <a:rPr lang="en-GB" b="1" dirty="0" smtClean="0"/>
              <a:t> Score)</a:t>
            </a:r>
            <a:r>
              <a:rPr lang="en-GB" dirty="0" smtClean="0"/>
              <a:t> for the identification of NAFLD evolution stage.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92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 txBox="1">
            <a:spLocks/>
          </p:cNvSpPr>
          <p:nvPr/>
        </p:nvSpPr>
        <p:spPr>
          <a:xfrm>
            <a:off x="189376" y="785461"/>
            <a:ext cx="8838877" cy="11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Non-Alcoholic fatty liver disease (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NAFLD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) is a spectrum of metabolic abnormalities that ranging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form simple steatosis (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NAFL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) and a “progressive” form of hepatitis (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NASH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) that may lead to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Cirrhosis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9376" y="139130"/>
            <a:ext cx="2457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Background</a:t>
            </a:r>
            <a:endParaRPr lang="en-US" sz="1400" dirty="0"/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896938" y="1932972"/>
            <a:ext cx="4253257" cy="5097604"/>
            <a:chOff x="157" y="705"/>
            <a:chExt cx="2762" cy="331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7" y="705"/>
              <a:ext cx="2758" cy="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" y="712"/>
              <a:ext cx="2713" cy="3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sellaDiTesto 1"/>
          <p:cNvSpPr txBox="1"/>
          <p:nvPr/>
        </p:nvSpPr>
        <p:spPr>
          <a:xfrm>
            <a:off x="189376" y="4896415"/>
            <a:ext cx="6479781" cy="15501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The “next” challenge for </a:t>
            </a:r>
            <a:r>
              <a:rPr lang="en-US" sz="2400" dirty="0" err="1">
                <a:solidFill>
                  <a:sysClr val="windowText" lastClr="000000"/>
                </a:solidFill>
              </a:rPr>
              <a:t>hepatologists</a:t>
            </a:r>
            <a:r>
              <a:rPr lang="en-US" sz="2400" dirty="0">
                <a:solidFill>
                  <a:sysClr val="windowText" lastClr="000000"/>
                </a:solidFill>
              </a:rPr>
              <a:t> in NAFLD represents the </a:t>
            </a:r>
            <a:r>
              <a:rPr lang="en-US" sz="2400" b="1" dirty="0">
                <a:solidFill>
                  <a:sysClr val="windowText" lastClr="000000"/>
                </a:solidFill>
              </a:rPr>
              <a:t>recognition</a:t>
            </a:r>
            <a:r>
              <a:rPr lang="en-US" sz="2400" dirty="0">
                <a:solidFill>
                  <a:sysClr val="windowText" lastClr="000000"/>
                </a:solidFill>
              </a:rPr>
              <a:t> of the disease, its </a:t>
            </a:r>
            <a:r>
              <a:rPr lang="en-US" sz="2400" b="1" dirty="0">
                <a:solidFill>
                  <a:sysClr val="windowText" lastClr="000000"/>
                </a:solidFill>
              </a:rPr>
              <a:t>progression</a:t>
            </a:r>
            <a:r>
              <a:rPr lang="en-US" sz="2400" dirty="0">
                <a:solidFill>
                  <a:sysClr val="windowText" lastClr="000000"/>
                </a:solidFill>
              </a:rPr>
              <a:t>, and its </a:t>
            </a:r>
            <a:r>
              <a:rPr lang="en-US" sz="2400" b="1" dirty="0">
                <a:solidFill>
                  <a:sysClr val="windowText" lastClr="000000"/>
                </a:solidFill>
              </a:rPr>
              <a:t>therapeutic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options</a:t>
            </a:r>
          </a:p>
          <a:p>
            <a:pPr algn="just" defTabSz="914400">
              <a:lnSpc>
                <a:spcPct val="90000"/>
              </a:lnSpc>
              <a:spcBef>
                <a:spcPts val="1000"/>
              </a:spcBef>
              <a:defRPr/>
            </a:pP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41847" y="1920602"/>
            <a:ext cx="45113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Due to the changes in dietary habits and increased sedentary lifestyle, </a:t>
            </a:r>
            <a:r>
              <a:rPr lang="en-GB" sz="2400" b="1" dirty="0" smtClean="0"/>
              <a:t>NAFLD is becoming</a:t>
            </a:r>
            <a:r>
              <a:rPr lang="en-GB" sz="2400" dirty="0" smtClean="0"/>
              <a:t> in the last decades one of </a:t>
            </a:r>
            <a:r>
              <a:rPr lang="en-GB" sz="2400" b="1" dirty="0" smtClean="0"/>
              <a:t>the most frequent liver disease.</a:t>
            </a:r>
            <a:endParaRPr lang="en-GB" sz="2400" dirty="0" smtClean="0"/>
          </a:p>
          <a:p>
            <a:r>
              <a:rPr lang="en-GB" sz="2400" dirty="0" smtClean="0"/>
              <a:t>Actually it represents the </a:t>
            </a:r>
            <a:r>
              <a:rPr lang="en-GB" sz="2400" b="1" dirty="0" smtClean="0"/>
              <a:t>3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 cause of liver transplantation in USA.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168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2" name="Ovale 1"/>
          <p:cNvSpPr/>
          <p:nvPr/>
        </p:nvSpPr>
        <p:spPr>
          <a:xfrm>
            <a:off x="3657600" y="6318060"/>
            <a:ext cx="207819" cy="2152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3865419" y="6229851"/>
            <a:ext cx="208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“VIP” COMPOUNDS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82954" y="124692"/>
            <a:ext cx="357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Metabolic system map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18298" y="3588839"/>
            <a:ext cx="9460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FF0000"/>
                </a:solidFill>
              </a:rPr>
              <a:t>Glycocholate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398577" y="3400430"/>
            <a:ext cx="9589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Taurocholate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63222" y="3436594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Butyrate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3719644"/>
            <a:ext cx="10839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L-</a:t>
            </a:r>
            <a:r>
              <a:rPr lang="en-US" sz="1100" b="1" dirty="0" err="1" smtClean="0">
                <a:solidFill>
                  <a:srgbClr val="FF0000"/>
                </a:solidFill>
              </a:rPr>
              <a:t>Phenilalanine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1996384">
            <a:off x="5824720" y="5015138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smtClean="0">
                <a:solidFill>
                  <a:srgbClr val="FF0000"/>
                </a:solidFill>
              </a:rPr>
              <a:t>Isocitrate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544739" y="5008528"/>
            <a:ext cx="636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FF0000"/>
                </a:solidFill>
              </a:rPr>
              <a:t>Xantine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169892" y="2299166"/>
            <a:ext cx="9460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Palmitic </a:t>
            </a:r>
            <a:r>
              <a:rPr lang="en-US" sz="1100" b="1" dirty="0" smtClean="0">
                <a:solidFill>
                  <a:srgbClr val="FF0000"/>
                </a:solidFill>
              </a:rPr>
              <a:t>Acid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3865419" y="2503338"/>
            <a:ext cx="8370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Asparagine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 rot="2269400">
            <a:off x="2715177" y="2299166"/>
            <a:ext cx="8851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Glutathione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490629" y="3479782"/>
            <a:ext cx="8723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</a:rPr>
              <a:t>Stearic Acid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407456" y="3052281"/>
            <a:ext cx="5533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Valine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2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274892"/>
            <a:ext cx="7886700" cy="1325563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Conclusions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962782"/>
            <a:ext cx="9144000" cy="5698268"/>
          </a:xfrm>
        </p:spPr>
        <p:txBody>
          <a:bodyPr>
            <a:noAutofit/>
          </a:bodyPr>
          <a:lstStyle/>
          <a:p>
            <a:r>
              <a:rPr lang="en-US" sz="2800" dirty="0"/>
              <a:t>The </a:t>
            </a:r>
            <a:r>
              <a:rPr lang="en-US" sz="2800" b="1" dirty="0">
                <a:solidFill>
                  <a:srgbClr val="FF0000"/>
                </a:solidFill>
              </a:rPr>
              <a:t>serum </a:t>
            </a:r>
            <a:r>
              <a:rPr lang="en-US" sz="2800" b="1" dirty="0" err="1">
                <a:solidFill>
                  <a:srgbClr val="FF0000"/>
                </a:solidFill>
              </a:rPr>
              <a:t>metabolomic</a:t>
            </a:r>
            <a:r>
              <a:rPr lang="en-US" sz="2800" b="1" dirty="0">
                <a:solidFill>
                  <a:srgbClr val="FF0000"/>
                </a:solidFill>
              </a:rPr>
              <a:t> profile </a:t>
            </a:r>
            <a:r>
              <a:rPr lang="en-US" sz="2800" dirty="0"/>
              <a:t>of patients with simple steatosis, NASH, cirrhosis </a:t>
            </a:r>
            <a:r>
              <a:rPr lang="en-US" sz="2800" dirty="0" smtClean="0"/>
              <a:t>is </a:t>
            </a:r>
            <a:r>
              <a:rPr lang="en-US" sz="2800" b="1" dirty="0" smtClean="0">
                <a:solidFill>
                  <a:srgbClr val="FF0000"/>
                </a:solidFill>
              </a:rPr>
              <a:t>different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The </a:t>
            </a:r>
            <a:r>
              <a:rPr lang="en-US" sz="2800" b="1" dirty="0" err="1" smtClean="0">
                <a:solidFill>
                  <a:srgbClr val="FF0000"/>
                </a:solidFill>
              </a:rPr>
              <a:t>untarget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metabolomic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can represent an </a:t>
            </a:r>
            <a:r>
              <a:rPr lang="en-US" sz="2800" b="1" dirty="0" smtClean="0">
                <a:solidFill>
                  <a:srgbClr val="FF0000"/>
                </a:solidFill>
              </a:rPr>
              <a:t>appropriate tool </a:t>
            </a:r>
            <a:r>
              <a:rPr lang="en-US" sz="2800" dirty="0" smtClean="0"/>
              <a:t>for the diagnosis and the assessment of different form </a:t>
            </a:r>
            <a:r>
              <a:rPr lang="en-US" sz="2800" b="1" dirty="0" smtClean="0">
                <a:solidFill>
                  <a:srgbClr val="FF0000"/>
                </a:solidFill>
              </a:rPr>
              <a:t>of NAFLD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sz="2800" dirty="0"/>
          </a:p>
          <a:p>
            <a:r>
              <a:rPr lang="en-US" sz="2800" dirty="0"/>
              <a:t>Preliminary analysis of these differences confirmed a </a:t>
            </a:r>
            <a:r>
              <a:rPr lang="en-US" sz="2800" dirty="0" smtClean="0"/>
              <a:t>role </a:t>
            </a:r>
            <a:r>
              <a:rPr lang="en-US" sz="2800" dirty="0"/>
              <a:t>of </a:t>
            </a:r>
            <a:r>
              <a:rPr lang="en-US" sz="2800" b="1" dirty="0" smtClean="0">
                <a:solidFill>
                  <a:srgbClr val="FF0000"/>
                </a:solidFill>
              </a:rPr>
              <a:t>BCAA, TCA, biliary acids </a:t>
            </a:r>
            <a:r>
              <a:rPr lang="en-US" sz="2800" b="1" dirty="0">
                <a:solidFill>
                  <a:srgbClr val="FF0000"/>
                </a:solidFill>
              </a:rPr>
              <a:t>and xanthine oxidase deregulation</a:t>
            </a:r>
            <a:r>
              <a:rPr lang="en-US" sz="2800" dirty="0"/>
              <a:t>, and an </a:t>
            </a:r>
            <a:r>
              <a:rPr lang="en-US" sz="2800" b="1" dirty="0">
                <a:solidFill>
                  <a:srgbClr val="FF0000"/>
                </a:solidFill>
              </a:rPr>
              <a:t>increase in oxidative stress</a:t>
            </a:r>
            <a:r>
              <a:rPr lang="en-US" sz="2800" dirty="0"/>
              <a:t> as mechanisms involved in the evolution of the inflammatory </a:t>
            </a:r>
            <a:r>
              <a:rPr lang="en-US" sz="2800" dirty="0" smtClean="0"/>
              <a:t>process</a:t>
            </a:r>
            <a:endParaRPr lang="en-US" sz="2800" dirty="0"/>
          </a:p>
          <a:p>
            <a:r>
              <a:rPr lang="en-US" sz="2800" dirty="0"/>
              <a:t>Further evidence confirms </a:t>
            </a: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involvement </a:t>
            </a:r>
            <a:r>
              <a:rPr lang="en-US" sz="2800" b="1" dirty="0">
                <a:solidFill>
                  <a:srgbClr val="FF0000"/>
                </a:solidFill>
              </a:rPr>
              <a:t>of the </a:t>
            </a:r>
            <a:r>
              <a:rPr lang="en-US" sz="2800" b="1" dirty="0" smtClean="0">
                <a:solidFill>
                  <a:srgbClr val="FF0000"/>
                </a:solidFill>
              </a:rPr>
              <a:t>diet and Gut-liver </a:t>
            </a:r>
            <a:r>
              <a:rPr lang="en-US" sz="2800" b="1" dirty="0">
                <a:solidFill>
                  <a:srgbClr val="FF0000"/>
                </a:solidFill>
              </a:rPr>
              <a:t>axis </a:t>
            </a:r>
            <a:r>
              <a:rPr lang="en-US" sz="2800" dirty="0"/>
              <a:t>in this </a:t>
            </a:r>
            <a:r>
              <a:rPr lang="en-US" sz="2800" dirty="0" smtClean="0"/>
              <a:t>evolution.</a:t>
            </a:r>
            <a:endParaRPr lang="en-US" sz="2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353" y="162115"/>
            <a:ext cx="451548" cy="4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9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2665" y="204853"/>
            <a:ext cx="7886700" cy="1325563"/>
          </a:xfrm>
        </p:spPr>
        <p:txBody>
          <a:bodyPr/>
          <a:lstStyle/>
          <a:p>
            <a:r>
              <a:rPr lang="en-US" b="1" i="1" dirty="0" smtClean="0">
                <a:solidFill>
                  <a:srgbClr val="FF0000"/>
                </a:solidFill>
                <a:latin typeface="+mn-lt"/>
              </a:rPr>
              <a:t>Grazie per </a:t>
            </a:r>
            <a:r>
              <a:rPr lang="en-US" b="1" i="1" dirty="0" err="1" smtClean="0">
                <a:solidFill>
                  <a:srgbClr val="FF0000"/>
                </a:solidFill>
                <a:latin typeface="+mn-lt"/>
              </a:rPr>
              <a:t>l’attenzione</a:t>
            </a:r>
            <a:endParaRPr lang="en-US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52" y="267839"/>
            <a:ext cx="994613" cy="99461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11259" t="27559" r="8443" b="-1020"/>
          <a:stretch/>
        </p:blipFill>
        <p:spPr>
          <a:xfrm>
            <a:off x="-154004" y="1530415"/>
            <a:ext cx="9423133" cy="508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1008" y="49679"/>
            <a:ext cx="2457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Background</a:t>
            </a:r>
            <a:endParaRPr lang="en-US" sz="1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2109680"/>
            <a:ext cx="3275635" cy="40811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It has the advantage to evaluate the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“</a:t>
            </a:r>
            <a:r>
              <a:rPr lang="en-US" sz="2400" b="1" dirty="0">
                <a:solidFill>
                  <a:sysClr val="windowText" lastClr="000000"/>
                </a:solidFill>
              </a:rPr>
              <a:t>phenotype” of a disease</a:t>
            </a:r>
            <a:r>
              <a:rPr lang="en-US" sz="2400" dirty="0">
                <a:solidFill>
                  <a:sysClr val="windowText" lastClr="000000"/>
                </a:solidFill>
              </a:rPr>
              <a:t>, in respect to </a:t>
            </a:r>
            <a:r>
              <a:rPr lang="en-US" sz="2400" b="1" dirty="0">
                <a:solidFill>
                  <a:sysClr val="windowText" lastClr="000000"/>
                </a:solidFill>
              </a:rPr>
              <a:t>genes</a:t>
            </a:r>
            <a:r>
              <a:rPr lang="en-US" sz="2400" dirty="0">
                <a:solidFill>
                  <a:sysClr val="windowText" lastClr="000000"/>
                </a:solidFill>
              </a:rPr>
              <a:t>, </a:t>
            </a:r>
            <a:r>
              <a:rPr lang="en-US" sz="2400" b="1" dirty="0">
                <a:solidFill>
                  <a:sysClr val="windowText" lastClr="000000"/>
                </a:solidFill>
              </a:rPr>
              <a:t>transcripts</a:t>
            </a:r>
            <a:r>
              <a:rPr lang="en-US" sz="2400" dirty="0">
                <a:solidFill>
                  <a:sysClr val="windowText" lastClr="000000"/>
                </a:solidFill>
              </a:rPr>
              <a:t> and </a:t>
            </a:r>
            <a:r>
              <a:rPr lang="en-US" sz="2400" b="1" dirty="0">
                <a:solidFill>
                  <a:sysClr val="windowText" lastClr="000000"/>
                </a:solidFill>
              </a:rPr>
              <a:t>proteins</a:t>
            </a:r>
            <a:r>
              <a:rPr lang="en-US" sz="2400" dirty="0">
                <a:solidFill>
                  <a:sysClr val="windowText" lastClr="000000"/>
                </a:solidFill>
              </a:rPr>
              <a:t>, which very likely undergo to epigenetic, transcriptional and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pre- </a:t>
            </a:r>
            <a:r>
              <a:rPr lang="en-US" sz="2400" dirty="0">
                <a:solidFill>
                  <a:sysClr val="windowText" lastClr="000000"/>
                </a:solidFill>
              </a:rPr>
              <a:t>and post- translational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modifications. 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-34725" y="687046"/>
            <a:ext cx="8579839" cy="7749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Metabolomics technique offers a non-invasive,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holistic approach to the insights of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diseases.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901" y="1240756"/>
            <a:ext cx="5371749" cy="407962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01" y="2686986"/>
            <a:ext cx="5160284" cy="417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11008" y="49679"/>
            <a:ext cx="2457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Background</a:t>
            </a:r>
            <a:endParaRPr lang="en-US" sz="14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82267"/>
            <a:ext cx="5564528" cy="48132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sellaDiTesto 5"/>
          <p:cNvSpPr txBox="1"/>
          <p:nvPr/>
        </p:nvSpPr>
        <p:spPr>
          <a:xfrm>
            <a:off x="0" y="5674972"/>
            <a:ext cx="9144000" cy="1217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S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mall molecules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are composed by amino-acids, sugars, lipids or other intermediated metabolites.</a:t>
            </a: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 dirty="0" smtClean="0">
                <a:solidFill>
                  <a:sysClr val="windowText" lastClr="000000"/>
                </a:solidFill>
              </a:rPr>
              <a:t>GC-MS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is able to isolate 300 signals, corresponding to 250 molecules.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3" name="Segnaposto contenuto 2"/>
          <p:cNvSpPr txBox="1">
            <a:spLocks/>
          </p:cNvSpPr>
          <p:nvPr/>
        </p:nvSpPr>
        <p:spPr>
          <a:xfrm>
            <a:off x="106961" y="745704"/>
            <a:ext cx="8956016" cy="77498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Untargeted Metabolic use technique as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Gas-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Cromatography</a:t>
            </a:r>
            <a:r>
              <a:rPr lang="en-US" sz="2400" dirty="0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 (GC) </a:t>
            </a:r>
            <a:r>
              <a:rPr lang="mr-IN" sz="2400" dirty="0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–</a:t>
            </a:r>
            <a:r>
              <a:rPr lang="en-US" sz="2400" dirty="0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Mass-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Spectometry</a:t>
            </a:r>
            <a:r>
              <a:rPr lang="en-US" sz="2400" dirty="0" smtClean="0">
                <a:solidFill>
                  <a:sysClr val="windowText" lastClr="000000"/>
                </a:solidFill>
                <a:latin typeface="Calibri" panose="020F0502020204030204"/>
                <a:ea typeface=""/>
                <a:cs typeface=""/>
              </a:rPr>
              <a:t> (MS) to identify a large list of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small </a:t>
            </a:r>
            <a:r>
              <a:rPr lang="en-US" sz="2400" b="1" dirty="0">
                <a:solidFill>
                  <a:sysClr val="windowText" lastClr="000000"/>
                </a:solidFill>
              </a:rPr>
              <a:t>molecules ( &lt;1,5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kDalton</a:t>
            </a:r>
            <a:r>
              <a:rPr lang="en-US" sz="2400" b="1" dirty="0">
                <a:solidFill>
                  <a:sysClr val="windowText" lastClr="000000"/>
                </a:solidFill>
              </a:rPr>
              <a:t>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602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65" y="1142372"/>
            <a:ext cx="7159518" cy="474914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9434" y="231823"/>
            <a:ext cx="870149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Small molecules</a:t>
            </a:r>
            <a:r>
              <a:rPr lang="en-US" sz="2400" dirty="0">
                <a:solidFill>
                  <a:sysClr val="windowText" lastClr="000000"/>
                </a:solidFill>
              </a:rPr>
              <a:t> can be mapped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through ensemble machine learning ( EML) model, as 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PLS-DA</a:t>
            </a:r>
            <a:r>
              <a:rPr lang="en-US" sz="2400" dirty="0" smtClean="0">
                <a:solidFill>
                  <a:sysClr val="windowText" lastClr="000000"/>
                </a:solidFill>
              </a:rPr>
              <a:t>, to </a:t>
            </a:r>
            <a:r>
              <a:rPr lang="en-US" sz="2400" dirty="0">
                <a:solidFill>
                  <a:sysClr val="windowText" lastClr="000000"/>
                </a:solidFill>
              </a:rPr>
              <a:t>networks and pathways, allowing to identify the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metabolic processes.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9434" y="5984705"/>
            <a:ext cx="886354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400" b="1" dirty="0">
                <a:solidFill>
                  <a:sysClr val="windowText" lastClr="000000"/>
                </a:solidFill>
              </a:rPr>
              <a:t>In the field of NAFLD few studies</a:t>
            </a:r>
            <a:r>
              <a:rPr lang="en-US" sz="2400" dirty="0">
                <a:solidFill>
                  <a:sysClr val="windowText" lastClr="000000"/>
                </a:solidFill>
              </a:rPr>
              <a:t>, on a small number of patients, have recently sketched a partial metabolomics profile of such </a:t>
            </a:r>
            <a:r>
              <a:rPr lang="en-US" sz="2400" dirty="0" smtClean="0">
                <a:solidFill>
                  <a:sysClr val="windowText" lastClr="000000"/>
                </a:solidFill>
              </a:rPr>
              <a:t>disease. 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9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9922" y="960814"/>
            <a:ext cx="2049186" cy="49129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</a:rPr>
              <a:t>Obiettivo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801688" y="411298"/>
            <a:ext cx="10515600" cy="978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Study</a:t>
            </a:r>
            <a:r>
              <a:rPr lang="it-IT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type</a:t>
            </a:r>
            <a:endParaRPr lang="it-IT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562697" y="1263074"/>
            <a:ext cx="8130366" cy="997526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 smtClean="0"/>
              <a:t>Multicenter (University of Salerno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University of Campania ”Luigi </a:t>
            </a:r>
            <a:r>
              <a:rPr lang="en-US" sz="3200" b="1" dirty="0" err="1" smtClean="0"/>
              <a:t>Vanvitelli</a:t>
            </a:r>
            <a:r>
              <a:rPr lang="en-US" sz="3200" b="1" dirty="0" smtClean="0"/>
              <a:t>”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University of L’Aquila)</a:t>
            </a:r>
            <a:r>
              <a:rPr lang="en-US" sz="3200" dirty="0" smtClean="0"/>
              <a:t>, </a:t>
            </a:r>
            <a:r>
              <a:rPr lang="en-US" sz="3200" dirty="0"/>
              <a:t>no-profit, non interventional cross-sectional observational study.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801688" y="2216450"/>
            <a:ext cx="10515600" cy="978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srgbClr val="FF0000"/>
                </a:solidFill>
                <a:latin typeface="+mn-lt"/>
              </a:rPr>
              <a:t>Endpoints</a:t>
            </a:r>
            <a:endParaRPr lang="it-IT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562697" y="3098800"/>
            <a:ext cx="8318256" cy="2983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>
                <a:solidFill>
                  <a:srgbClr val="FF0000"/>
                </a:solidFill>
              </a:rPr>
              <a:t>Primary</a:t>
            </a:r>
            <a:r>
              <a:rPr lang="it-IT" dirty="0"/>
              <a:t>: </a:t>
            </a:r>
            <a:r>
              <a:rPr lang="en-US" dirty="0"/>
              <a:t>To differentiate </a:t>
            </a:r>
            <a:r>
              <a:rPr lang="en-US" b="1" dirty="0"/>
              <a:t>serum metabolomics profiles </a:t>
            </a:r>
            <a:r>
              <a:rPr lang="en-US" dirty="0"/>
              <a:t>of NAFL, NASH, NAFLD-cirrhotic </a:t>
            </a:r>
            <a:r>
              <a:rPr lang="en-US" dirty="0" smtClean="0"/>
              <a:t>patients </a:t>
            </a:r>
            <a:r>
              <a:rPr lang="en-US" dirty="0"/>
              <a:t>in order to find a diagnostic, prognostic and eventually therapeutic </a:t>
            </a:r>
            <a:r>
              <a:rPr lang="en-US" b="1" dirty="0"/>
              <a:t>tool</a:t>
            </a:r>
            <a:r>
              <a:rPr lang="en-US" dirty="0"/>
              <a:t>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Secondary</a:t>
            </a:r>
            <a:r>
              <a:rPr lang="en-US" b="1" dirty="0"/>
              <a:t>: </a:t>
            </a:r>
            <a:r>
              <a:rPr lang="en-US" dirty="0"/>
              <a:t>to </a:t>
            </a:r>
            <a:r>
              <a:rPr lang="en-US" dirty="0" smtClean="0"/>
              <a:t>evaluate serum </a:t>
            </a:r>
            <a:r>
              <a:rPr lang="en-US" dirty="0"/>
              <a:t>metabolomics profile of an Italian cohort of NAFLD patients</a:t>
            </a:r>
            <a:r>
              <a:rPr lang="it-IT" dirty="0"/>
              <a:t> 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4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801688" y="273047"/>
            <a:ext cx="10515600" cy="84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FF0000"/>
                </a:solidFill>
                <a:latin typeface="+mn-lt"/>
              </a:rPr>
              <a:t>Methods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801688" y="967589"/>
            <a:ext cx="80166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</a:rPr>
              <a:t>Inclusion criteria:</a:t>
            </a:r>
          </a:p>
          <a:p>
            <a:r>
              <a:rPr lang="en-US" b="1" u="sng" dirty="0"/>
              <a:t>Biopsy proven* </a:t>
            </a:r>
            <a:r>
              <a:rPr lang="en-US" dirty="0"/>
              <a:t>NAFLD pts of every </a:t>
            </a:r>
            <a:r>
              <a:rPr lang="en-US" dirty="0" smtClean="0"/>
              <a:t>stage, also </a:t>
            </a:r>
            <a:r>
              <a:rPr lang="en-US" dirty="0"/>
              <a:t>cirrhosis </a:t>
            </a:r>
            <a:r>
              <a:rPr lang="en-US" dirty="0" smtClean="0"/>
              <a:t>(</a:t>
            </a:r>
            <a:r>
              <a:rPr lang="en-US" dirty="0"/>
              <a:t>in the last 12 months)</a:t>
            </a:r>
          </a:p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FF0000"/>
                </a:solidFill>
              </a:rPr>
              <a:t>Exclusion criteria:</a:t>
            </a:r>
          </a:p>
          <a:p>
            <a:r>
              <a:rPr lang="en-US" dirty="0"/>
              <a:t>Any other cause of liver disease (viral, autoimmune, metabolic, unsafe alcohol.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>
              <a:buFont typeface="Arial"/>
              <a:buNone/>
            </a:pPr>
            <a:r>
              <a:rPr lang="en-US" b="1" dirty="0"/>
              <a:t>Age and sex matched control group</a:t>
            </a:r>
          </a:p>
          <a:p>
            <a:pPr marL="0" indent="0">
              <a:buFont typeface="Arial"/>
              <a:buNone/>
            </a:pPr>
            <a:r>
              <a:rPr lang="en-US" b="1" dirty="0" err="1">
                <a:solidFill>
                  <a:srgbClr val="FF0000"/>
                </a:solidFill>
              </a:rPr>
              <a:t>Metabolomic</a:t>
            </a:r>
            <a:r>
              <a:rPr lang="en-US" b="1" dirty="0">
                <a:solidFill>
                  <a:srgbClr val="FF0000"/>
                </a:solidFill>
              </a:rPr>
              <a:t> Extraction: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Metabo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-prep GC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Font typeface="Arial"/>
              <a:buNone/>
            </a:pPr>
            <a:r>
              <a:rPr lang="en-US" b="1" dirty="0" err="1">
                <a:solidFill>
                  <a:srgbClr val="FF0000"/>
                </a:solidFill>
              </a:rPr>
              <a:t>Metabolomic</a:t>
            </a:r>
            <a:r>
              <a:rPr lang="en-US" b="1" dirty="0">
                <a:solidFill>
                  <a:srgbClr val="FF0000"/>
                </a:solidFill>
              </a:rPr>
              <a:t> Analysis</a:t>
            </a:r>
            <a:r>
              <a:rPr lang="en-US" b="1" dirty="0"/>
              <a:t>: GC-MS system </a:t>
            </a:r>
            <a:r>
              <a:rPr lang="en-US" dirty="0"/>
              <a:t>(GC-2010 Plus Gas </a:t>
            </a:r>
            <a:r>
              <a:rPr lang="en-US" dirty="0" err="1"/>
              <a:t>Cromatographer</a:t>
            </a:r>
            <a:r>
              <a:rPr lang="en-US" dirty="0"/>
              <a:t> coupled to a 2010 Plus single quadrupole mass spectrometer) </a:t>
            </a:r>
            <a:r>
              <a:rPr lang="mr-IN" dirty="0"/>
              <a:t>–</a:t>
            </a:r>
            <a:r>
              <a:rPr lang="en-US" dirty="0"/>
              <a:t> based in Salerno University spin-off Society </a:t>
            </a:r>
            <a:r>
              <a:rPr lang="en-US" dirty="0" err="1"/>
              <a:t>Theoreo</a:t>
            </a:r>
            <a:r>
              <a:rPr lang="en-US" dirty="0"/>
              <a:t>.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392408" y="5884797"/>
            <a:ext cx="318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* Except for clinical cirrhosis pts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906" y="4952523"/>
            <a:ext cx="2889768" cy="18645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2520425" y="250612"/>
            <a:ext cx="4103148" cy="575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 err="1">
                <a:solidFill>
                  <a:srgbClr val="FF0000"/>
                </a:solidFill>
                <a:latin typeface="+mn-lt"/>
              </a:rPr>
              <a:t>Enrolled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subjects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Segnaposto contenuto 4"/>
          <p:cNvSpPr txBox="1">
            <a:spLocks/>
          </p:cNvSpPr>
          <p:nvPr/>
        </p:nvSpPr>
        <p:spPr>
          <a:xfrm>
            <a:off x="110471" y="5784604"/>
            <a:ext cx="8923055" cy="95186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it-IT" sz="1600" dirty="0" smtClean="0">
                <a:solidFill>
                  <a:schemeClr val="bg1"/>
                </a:solidFill>
              </a:rPr>
              <a:t>CONTROLS </a:t>
            </a:r>
            <a:r>
              <a:rPr lang="it-IT" sz="1600" dirty="0" err="1" smtClean="0">
                <a:solidFill>
                  <a:schemeClr val="bg1"/>
                </a:solidFill>
              </a:rPr>
              <a:t>N</a:t>
            </a:r>
            <a:r>
              <a:rPr lang="it-IT" sz="1600" dirty="0" smtClean="0">
                <a:solidFill>
                  <a:schemeClr val="bg1"/>
                </a:solidFill>
              </a:rPr>
              <a:t>=113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it-IT" sz="1600" dirty="0" err="1">
                <a:solidFill>
                  <a:schemeClr val="bg1"/>
                </a:solidFill>
              </a:rPr>
              <a:t>Recruited</a:t>
            </a:r>
            <a:r>
              <a:rPr lang="it-IT" sz="1600" dirty="0">
                <a:solidFill>
                  <a:schemeClr val="bg1"/>
                </a:solidFill>
              </a:rPr>
              <a:t> from the </a:t>
            </a:r>
            <a:r>
              <a:rPr lang="it-IT" sz="1600" dirty="0" err="1">
                <a:solidFill>
                  <a:schemeClr val="bg1"/>
                </a:solidFill>
              </a:rPr>
              <a:t>blood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donors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bank</a:t>
            </a:r>
            <a:r>
              <a:rPr lang="it-IT" sz="1600" dirty="0" smtClean="0">
                <a:solidFill>
                  <a:schemeClr val="bg1"/>
                </a:solidFill>
              </a:rPr>
              <a:t> of </a:t>
            </a:r>
            <a:r>
              <a:rPr lang="it-IT" sz="1600" dirty="0">
                <a:solidFill>
                  <a:schemeClr val="bg1"/>
                </a:solidFill>
              </a:rPr>
              <a:t>the </a:t>
            </a:r>
            <a:r>
              <a:rPr lang="it-IT" sz="1600" dirty="0" err="1" smtClean="0">
                <a:solidFill>
                  <a:schemeClr val="bg1"/>
                </a:solidFill>
              </a:rPr>
              <a:t>Transfusion</a:t>
            </a:r>
            <a:r>
              <a:rPr lang="it-IT" sz="1600" dirty="0" smtClean="0">
                <a:solidFill>
                  <a:schemeClr val="bg1"/>
                </a:solidFill>
              </a:rPr>
              <a:t> Center </a:t>
            </a:r>
            <a:r>
              <a:rPr lang="it-IT" sz="1600" dirty="0">
                <a:solidFill>
                  <a:schemeClr val="bg1"/>
                </a:solidFill>
              </a:rPr>
              <a:t>of the </a:t>
            </a:r>
            <a:r>
              <a:rPr lang="it-IT" sz="1600" dirty="0" err="1">
                <a:solidFill>
                  <a:schemeClr val="bg1"/>
                </a:solidFill>
              </a:rPr>
              <a:t>University</a:t>
            </a:r>
            <a:r>
              <a:rPr lang="it-IT" sz="1600" dirty="0">
                <a:solidFill>
                  <a:schemeClr val="bg1"/>
                </a:solidFill>
              </a:rPr>
              <a:t> of </a:t>
            </a:r>
            <a:r>
              <a:rPr lang="it-IT" sz="1600" dirty="0" smtClean="0">
                <a:solidFill>
                  <a:schemeClr val="bg1"/>
                </a:solidFill>
              </a:rPr>
              <a:t>Salerno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it-IT" sz="1600" dirty="0" smtClean="0">
                <a:solidFill>
                  <a:schemeClr val="bg1"/>
                </a:solidFill>
              </a:rPr>
              <a:t>(</a:t>
            </a:r>
            <a:r>
              <a:rPr lang="it-IT" sz="1600" dirty="0" err="1" smtClean="0">
                <a:solidFill>
                  <a:schemeClr val="bg1"/>
                </a:solidFill>
              </a:rPr>
              <a:t>subjects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without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any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evidence</a:t>
            </a:r>
            <a:r>
              <a:rPr lang="it-IT" sz="1600" dirty="0" smtClean="0">
                <a:solidFill>
                  <a:schemeClr val="bg1"/>
                </a:solidFill>
              </a:rPr>
              <a:t> of </a:t>
            </a:r>
            <a:r>
              <a:rPr lang="it-IT" sz="1600" dirty="0" err="1" smtClean="0">
                <a:solidFill>
                  <a:schemeClr val="bg1"/>
                </a:solidFill>
              </a:rPr>
              <a:t>Metabolic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Syndrome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diabetes</a:t>
            </a:r>
            <a:r>
              <a:rPr lang="it-IT" sz="1600" dirty="0" smtClean="0">
                <a:solidFill>
                  <a:schemeClr val="bg1"/>
                </a:solidFill>
              </a:rPr>
              <a:t> and/or NAFLD)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69" y="250612"/>
            <a:ext cx="451548" cy="45154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673612" y="903334"/>
            <a:ext cx="17967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Enrolled</a:t>
            </a:r>
            <a:r>
              <a:rPr lang="it-IT" dirty="0" smtClean="0"/>
              <a:t> </a:t>
            </a:r>
            <a:r>
              <a:rPr lang="it-IT" dirty="0" err="1" smtClean="0"/>
              <a:t>Subjects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307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4833" y="1540585"/>
            <a:ext cx="178664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First </a:t>
            </a:r>
            <a:r>
              <a:rPr lang="it-IT" dirty="0" err="1" smtClean="0"/>
              <a:t>Enrollement</a:t>
            </a:r>
            <a:endParaRPr lang="it-IT" dirty="0" smtClean="0"/>
          </a:p>
          <a:p>
            <a:pPr algn="ctr"/>
            <a:r>
              <a:rPr lang="it-IT" dirty="0" smtClean="0"/>
              <a:t>(Training Set)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213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478392" y="1549665"/>
            <a:ext cx="207018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Second </a:t>
            </a:r>
            <a:r>
              <a:rPr lang="it-IT" dirty="0" err="1" smtClean="0"/>
              <a:t>Enrollement</a:t>
            </a:r>
            <a:endParaRPr lang="it-IT" dirty="0" smtClean="0"/>
          </a:p>
          <a:p>
            <a:pPr algn="ctr"/>
            <a:r>
              <a:rPr lang="it-IT" dirty="0" smtClean="0"/>
              <a:t>(</a:t>
            </a:r>
            <a:r>
              <a:rPr lang="it-IT" dirty="0" err="1" smtClean="0"/>
              <a:t>Validation</a:t>
            </a:r>
            <a:r>
              <a:rPr lang="it-IT" dirty="0" smtClean="0"/>
              <a:t> Set)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94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89850" y="2787080"/>
            <a:ext cx="9675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Controls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69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994605" y="2792589"/>
            <a:ext cx="9675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Controls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44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842099" y="2787080"/>
            <a:ext cx="9060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NAFLD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144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8199863" y="2787080"/>
            <a:ext cx="81304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NAFLD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50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900608" y="3704649"/>
            <a:ext cx="7889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NASH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23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70943" y="3704648"/>
            <a:ext cx="7889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NAFL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78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384588" y="3713729"/>
            <a:ext cx="99738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Cirrhosis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43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472612" y="3724999"/>
            <a:ext cx="7889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NASH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10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076958" y="3719489"/>
            <a:ext cx="78899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NAFL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34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509157" y="3713729"/>
            <a:ext cx="16001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NASH-</a:t>
            </a:r>
            <a:r>
              <a:rPr lang="it-IT" dirty="0" err="1" smtClean="0"/>
              <a:t>Cirrhosis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6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094284" y="4731612"/>
            <a:ext cx="16001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NASH-</a:t>
            </a:r>
            <a:r>
              <a:rPr lang="it-IT" dirty="0" err="1" smtClean="0"/>
              <a:t>Cirrhosis</a:t>
            </a:r>
            <a:endParaRPr lang="it-IT" dirty="0" smtClean="0"/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15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416298" y="4731609"/>
            <a:ext cx="144943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Cirrhosis</a:t>
            </a:r>
            <a:r>
              <a:rPr lang="it-IT" dirty="0" smtClean="0"/>
              <a:t> HCV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8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990686" y="4731610"/>
            <a:ext cx="162442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/>
              <a:t>Cirrhosis</a:t>
            </a:r>
            <a:r>
              <a:rPr lang="it-IT" dirty="0" smtClean="0"/>
              <a:t> Cripto</a:t>
            </a:r>
          </a:p>
          <a:p>
            <a:pPr algn="ctr"/>
            <a:r>
              <a:rPr lang="it-IT" dirty="0" err="1" smtClean="0"/>
              <a:t>N</a:t>
            </a:r>
            <a:r>
              <a:rPr lang="it-IT" dirty="0" smtClean="0"/>
              <a:t> = 20</a:t>
            </a:r>
            <a:endParaRPr lang="it-IT" dirty="0"/>
          </a:p>
        </p:txBody>
      </p:sp>
      <p:cxnSp>
        <p:nvCxnSpPr>
          <p:cNvPr id="5" name="Connettore 1 4"/>
          <p:cNvCxnSpPr>
            <a:stCxn id="2" idx="2"/>
          </p:cNvCxnSpPr>
          <p:nvPr/>
        </p:nvCxnSpPr>
        <p:spPr>
          <a:xfrm>
            <a:off x="4571999" y="1549665"/>
            <a:ext cx="0" cy="45258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>
            <a:stCxn id="8" idx="3"/>
            <a:endCxn id="10" idx="1"/>
          </p:cNvCxnSpPr>
          <p:nvPr/>
        </p:nvCxnSpPr>
        <p:spPr>
          <a:xfrm>
            <a:off x="2141477" y="2002250"/>
            <a:ext cx="4336915" cy="908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>
            <a:stCxn id="11" idx="3"/>
            <a:endCxn id="13" idx="1"/>
          </p:cNvCxnSpPr>
          <p:nvPr/>
        </p:nvCxnSpPr>
        <p:spPr>
          <a:xfrm>
            <a:off x="1057424" y="3110246"/>
            <a:ext cx="784675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>
            <a:stCxn id="8" idx="2"/>
          </p:cNvCxnSpPr>
          <p:nvPr/>
        </p:nvCxnSpPr>
        <p:spPr>
          <a:xfrm>
            <a:off x="1248155" y="2463915"/>
            <a:ext cx="0" cy="64633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stCxn id="12" idx="3"/>
            <a:endCxn id="14" idx="1"/>
          </p:cNvCxnSpPr>
          <p:nvPr/>
        </p:nvCxnSpPr>
        <p:spPr>
          <a:xfrm flipV="1">
            <a:off x="6962179" y="3110246"/>
            <a:ext cx="1237684" cy="550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10" idx="2"/>
          </p:cNvCxnSpPr>
          <p:nvPr/>
        </p:nvCxnSpPr>
        <p:spPr>
          <a:xfrm>
            <a:off x="7513483" y="2472995"/>
            <a:ext cx="0" cy="63725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765442" y="3603374"/>
            <a:ext cx="311784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>
            <a:stCxn id="13" idx="2"/>
            <a:endCxn id="15" idx="0"/>
          </p:cNvCxnSpPr>
          <p:nvPr/>
        </p:nvCxnSpPr>
        <p:spPr>
          <a:xfrm>
            <a:off x="2295108" y="3433411"/>
            <a:ext cx="0" cy="271238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>
            <a:stCxn id="16" idx="0"/>
          </p:cNvCxnSpPr>
          <p:nvPr/>
        </p:nvCxnSpPr>
        <p:spPr>
          <a:xfrm flipH="1" flipV="1">
            <a:off x="765442" y="3603374"/>
            <a:ext cx="1" cy="101274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>
            <a:stCxn id="17" idx="0"/>
          </p:cNvCxnSpPr>
          <p:nvPr/>
        </p:nvCxnSpPr>
        <p:spPr>
          <a:xfrm flipH="1" flipV="1">
            <a:off x="3883282" y="3603374"/>
            <a:ext cx="1" cy="110355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5470386" y="3611676"/>
            <a:ext cx="2873555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>
            <a:off x="6867111" y="3535162"/>
            <a:ext cx="1739273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>
            <a:stCxn id="14" idx="2"/>
          </p:cNvCxnSpPr>
          <p:nvPr/>
        </p:nvCxnSpPr>
        <p:spPr>
          <a:xfrm flipH="1">
            <a:off x="8606384" y="3433411"/>
            <a:ext cx="1" cy="101751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H="1">
            <a:off x="8335446" y="3611212"/>
            <a:ext cx="1" cy="101751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H="1">
            <a:off x="5465241" y="3611212"/>
            <a:ext cx="1" cy="101751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>
            <a:stCxn id="18" idx="0"/>
          </p:cNvCxnSpPr>
          <p:nvPr/>
        </p:nvCxnSpPr>
        <p:spPr>
          <a:xfrm flipH="1" flipV="1">
            <a:off x="6867111" y="3535162"/>
            <a:ext cx="1" cy="189837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 flipV="1">
            <a:off x="2141477" y="4560777"/>
            <a:ext cx="3669886" cy="1122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>
            <a:stCxn id="17" idx="2"/>
          </p:cNvCxnSpPr>
          <p:nvPr/>
        </p:nvCxnSpPr>
        <p:spPr>
          <a:xfrm flipH="1">
            <a:off x="3883282" y="4360060"/>
            <a:ext cx="1" cy="371549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>
            <a:endCxn id="22" idx="0"/>
          </p:cNvCxnSpPr>
          <p:nvPr/>
        </p:nvCxnSpPr>
        <p:spPr>
          <a:xfrm>
            <a:off x="2141016" y="4572003"/>
            <a:ext cx="0" cy="15960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5801845" y="4562768"/>
            <a:ext cx="0" cy="159606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81" y="6226116"/>
            <a:ext cx="451548" cy="451548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280581" y="0"/>
            <a:ext cx="10515600" cy="840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err="1" smtClean="0">
                <a:solidFill>
                  <a:srgbClr val="FF0000"/>
                </a:solidFill>
                <a:latin typeface="+mn-lt"/>
              </a:rPr>
              <a:t>Demographical</a:t>
            </a:r>
            <a:r>
              <a:rPr lang="it-IT" b="1" dirty="0" smtClean="0">
                <a:solidFill>
                  <a:srgbClr val="FF0000"/>
                </a:solidFill>
                <a:latin typeface="+mn-lt"/>
              </a:rPr>
              <a:t> data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426267"/>
              </p:ext>
            </p:extLst>
          </p:nvPr>
        </p:nvGraphicFramePr>
        <p:xfrm>
          <a:off x="115745" y="840220"/>
          <a:ext cx="8947232" cy="5837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4811"/>
                <a:gridCol w="1016516"/>
                <a:gridCol w="1110506"/>
                <a:gridCol w="1232139"/>
                <a:gridCol w="1317376"/>
                <a:gridCol w="1144535"/>
                <a:gridCol w="1231349"/>
              </a:tblGrid>
              <a:tr h="480159">
                <a:tc grid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Demographical </a:t>
                      </a:r>
                      <a:r>
                        <a:rPr lang="en-US" sz="1000" dirty="0">
                          <a:effectLst/>
                        </a:rPr>
                        <a:t>and laboratory characteristics of the study population by liver Histology </a:t>
                      </a:r>
                      <a:r>
                        <a:rPr lang="en-US" sz="1000" dirty="0" smtClean="0">
                          <a:effectLst/>
                        </a:rPr>
                        <a:t>presentation.</a:t>
                      </a:r>
                      <a:endParaRPr lang="it-IT" sz="10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44895">
                <a:tc>
                  <a:txBody>
                    <a:bodyPr/>
                    <a:lstStyle/>
                    <a:p>
                      <a:endParaRPr lang="it-IT" sz="1200" dirty="0">
                        <a:effectLst/>
                        <a:latin typeface="Calibri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Overall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NAFL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p</a:t>
                      </a:r>
                      <a:endParaRPr lang="it-IT" sz="1600" b="1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NAFL vs NASH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NASH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p</a:t>
                      </a:r>
                      <a:endParaRPr lang="it-IT" sz="1600" b="1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NASH vs</a:t>
                      </a:r>
                      <a:endParaRPr lang="it-IT" sz="1600" b="1" dirty="0">
                        <a:effectLst/>
                      </a:endParaRPr>
                    </a:p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NASH-Cirrhosis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effectLst/>
                        </a:rPr>
                        <a:t>NASH-Cirrhosis</a:t>
                      </a:r>
                      <a:endParaRPr lang="it-IT" sz="16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Total Number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194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112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21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35379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Age (</a:t>
                      </a:r>
                      <a:r>
                        <a:rPr lang="en-US" sz="1400" dirty="0" err="1">
                          <a:effectLst/>
                        </a:rPr>
                        <a:t>years±SD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60.85±16.0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57.7±17.8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0.95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57.5±14.7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0.01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65.8±10.1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Male Sex (%)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 111 (57.2%)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66 (58.9%)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0.67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18 (54.5%)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0.66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11 (52.4%)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BMI (Kg/m</a:t>
                      </a:r>
                      <a:r>
                        <a:rPr lang="en-US" sz="1400" baseline="30000">
                          <a:effectLst/>
                        </a:rPr>
                        <a:t>2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29.6±4.3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29.6±4.0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0.17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30.8±4.5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31.1±5.1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AST (U/L)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37.12±28.8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33.0±32.7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0.32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43.5±56.1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0.55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40.6±19.8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ALT (U/L)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44.9±45.86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43.5±56.1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0.25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53.6±39.9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0.62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49.2±29.7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Diabetes (%)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50 (25.8%)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27 (24.1%)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0.008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16 (48.8%)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0.148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12 (57.1%)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Glycaemia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111.5±38.2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108.0±39.9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0.56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111.4±24.5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0.44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118.0±36.4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Serum Insulin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19.8±15.6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15.3±12.3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0.005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28.6±18.8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0.85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30.4±20.1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HOMA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5.3±5.1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3.9±3.4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0.001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8.0±7.3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0.84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7.3±6.7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Hypertension (%)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75 (38.6%)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58 (51.8%)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0.011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25 (75.8%)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0.964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21 (58.3%)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HDL </a:t>
                      </a:r>
                      <a:r>
                        <a:rPr lang="en-US" sz="1400" dirty="0" smtClean="0">
                          <a:effectLst/>
                        </a:rPr>
                        <a:t>Cholesterol(mg/</a:t>
                      </a:r>
                      <a:r>
                        <a:rPr lang="en-US" sz="1400" dirty="0" err="1" smtClean="0">
                          <a:effectLst/>
                        </a:rPr>
                        <a:t>dL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44.7±12.9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45.1±12.7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0.88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45.4±11.7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0.39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45.4±11.7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37757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TotalCholesterol</a:t>
                      </a:r>
                      <a:r>
                        <a:rPr lang="en-US" sz="1400" dirty="0" smtClean="0">
                          <a:effectLst/>
                        </a:rPr>
                        <a:t>(mg/</a:t>
                      </a:r>
                      <a:r>
                        <a:rPr lang="en-US" sz="1400" dirty="0" err="1" smtClean="0">
                          <a:effectLst/>
                        </a:rPr>
                        <a:t>dL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177.8±42.9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183.2±39.9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0.16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194.5±40.7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0.015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166.4±39.3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37757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Triglycerides</a:t>
                      </a:r>
                      <a:r>
                        <a:rPr lang="it-IT" sz="18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(mg/</a:t>
                      </a:r>
                      <a:r>
                        <a:rPr lang="en-US" sz="1400" dirty="0" err="1" smtClean="0">
                          <a:effectLst/>
                        </a:rPr>
                        <a:t>dL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140.2±72.4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144.5±75.3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0.20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163.1±66.7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0.22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137.3±79.4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37757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Metabolic</a:t>
                      </a:r>
                      <a:r>
                        <a:rPr lang="it-IT" sz="18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Syndrome(%)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103 (53.1%)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62 (55.3%)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0.00001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29 (87.9%)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0.81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17 (80.9%)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GGT (U/L)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71.2±81.6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52.1±72.1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0.10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77.5.1±82.4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0.33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103.2±108.3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Ferritin (μg/L)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178.7±208.2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221.9±214.0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0.53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185.0±225.5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0.57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137.3±235.6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</a:tr>
              <a:tr h="224592">
                <a:tc>
                  <a:txBody>
                    <a:bodyPr/>
                    <a:lstStyle/>
                    <a:p>
                      <a:pPr algn="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Liver Stiffness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5.73±2.8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</a:rPr>
                        <a:t>0.006</a:t>
                      </a:r>
                      <a:endParaRPr lang="it-IT" sz="18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</a:rPr>
                        <a:t>16.1±15.4</a:t>
                      </a:r>
                      <a:endParaRPr lang="it-IT" sz="18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it-IT" sz="18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7202" marR="472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42216</TotalTime>
  <Words>1565</Words>
  <Application>Microsoft Macintosh PowerPoint</Application>
  <PresentationFormat>Presentazione su schermo (4:3)</PresentationFormat>
  <Paragraphs>353</Paragraphs>
  <Slides>22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Mangal</vt:lpstr>
      <vt:lpstr>Times New Roman</vt:lpstr>
      <vt:lpstr>Tema di Office</vt:lpstr>
      <vt:lpstr>Dipartimento di Medicina, Chirurgia e Odontoiatria “SCUOLA MEDICA SALERNITANA”  Corso di Dottorato  Medicina Traslazione dello  Sviluppo e dell’Invecchiamento Attivo  Ciclo XXXIII  Codice DOT1328517   Untargeted metabolomics as a diagnostic tool in NAFLD: discrimination of steatosis, steatohepatitis and cirrhosis</vt:lpstr>
      <vt:lpstr>Presentazione di PowerPoint</vt:lpstr>
      <vt:lpstr>Presentazione di PowerPoint</vt:lpstr>
      <vt:lpstr>Presentazione di PowerPoint</vt:lpstr>
      <vt:lpstr>Presentazione di PowerPoint</vt:lpstr>
      <vt:lpstr>Obiettivo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Conclusions</vt:lpstr>
      <vt:lpstr>Grazie per l’attenzione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UTILIZZO DELLA METABOLOMICA PER LA DIAGNOSI DI ANOMALIE CROMOSOMICHE</dc:title>
  <dc:creator>ANNALISA CREANZA</dc:creator>
  <cp:lastModifiedBy>Valerio</cp:lastModifiedBy>
  <cp:revision>227</cp:revision>
  <dcterms:created xsi:type="dcterms:W3CDTF">2017-05-14T12:55:31Z</dcterms:created>
  <dcterms:modified xsi:type="dcterms:W3CDTF">2021-05-06T22:11:17Z</dcterms:modified>
</cp:coreProperties>
</file>