
<file path=[Content_Types].xml><?xml version="1.0" encoding="utf-8"?>
<Types xmlns="http://schemas.openxmlformats.org/package/2006/content-types">
  <Default Extension="emf" ContentType="image/x-emf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notesMasters/notesMaster1.xml" ContentType="application/vnd.openxmlformats-officedocument.presentationml.notesMaster+xml"/>
  <Override PartName="/ppt/commentAuthors.xml" ContentType="application/vnd.openxmlformats-officedocument.presentationml.commentAuthors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91" r:id="rId1"/>
  </p:sldMasterIdLst>
  <p:notesMasterIdLst>
    <p:notesMasterId r:id="rId28"/>
  </p:notesMasterIdLst>
  <p:sldIdLst>
    <p:sldId id="256" r:id="rId2"/>
    <p:sldId id="513" r:id="rId3"/>
    <p:sldId id="515" r:id="rId4"/>
    <p:sldId id="506" r:id="rId5"/>
    <p:sldId id="520" r:id="rId6"/>
    <p:sldId id="522" r:id="rId7"/>
    <p:sldId id="507" r:id="rId8"/>
    <p:sldId id="523" r:id="rId9"/>
    <p:sldId id="425" r:id="rId10"/>
    <p:sldId id="258" r:id="rId11"/>
    <p:sldId id="263" r:id="rId12"/>
    <p:sldId id="267" r:id="rId13"/>
    <p:sldId id="266" r:id="rId14"/>
    <p:sldId id="524" r:id="rId15"/>
    <p:sldId id="265" r:id="rId16"/>
    <p:sldId id="264" r:id="rId17"/>
    <p:sldId id="261" r:id="rId18"/>
    <p:sldId id="525" r:id="rId19"/>
    <p:sldId id="259" r:id="rId20"/>
    <p:sldId id="260" r:id="rId21"/>
    <p:sldId id="257" r:id="rId22"/>
    <p:sldId id="268" r:id="rId23"/>
    <p:sldId id="270" r:id="rId24"/>
    <p:sldId id="271" r:id="rId25"/>
    <p:sldId id="526" r:id="rId26"/>
    <p:sldId id="272" r:id="rId27"/>
  </p:sldIdLst>
  <p:sldSz cx="9144000" cy="6858000" type="screen4x3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commentAuthors.xml><?xml version="1.0" encoding="utf-8"?>
<p:cmAuthorLst xmlns:a="http://schemas.openxmlformats.org/drawingml/2006/main" xmlns:r="http://schemas.openxmlformats.org/officeDocument/2006/relationships" xmlns:p="http://schemas.openxmlformats.org/presentationml/2006/main">
  <p:cmAuthor id="1" name="Anna Tortora" initials="AT" lastIdx="1" clrIdx="0">
    <p:extLst>
      <p:ext uri="{19B8F6BF-5375-455C-9EA6-DF929625EA0E}">
        <p15:presenceInfo xmlns:p15="http://schemas.microsoft.com/office/powerpoint/2012/main" userId="0cd6a8597602b4f9" providerId="Windows Live"/>
      </p:ext>
    </p:extLst>
  </p:cmAuthor>
</p:cmAuthorLst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FFFFCC"/>
    <a:srgbClr val="743D7F"/>
    <a:srgbClr val="FF990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5987" autoAdjust="0"/>
    <p:restoredTop sz="94660"/>
  </p:normalViewPr>
  <p:slideViewPr>
    <p:cSldViewPr snapToGrid="0">
      <p:cViewPr varScale="1">
        <p:scale>
          <a:sx n="114" d="100"/>
          <a:sy n="114" d="100"/>
        </p:scale>
        <p:origin x="1506" y="114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tableStyles" Target="tableStyles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commentAuthors" Target="commentAuthor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theme" Target="theme/theme1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notesMaster" Target="notesMasters/notesMaster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viewProps" Target="view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presProps" Target="pres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ntestazione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3" name="Segnaposto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D7693E4-599F-41EF-8312-4A78F81620BE}" type="datetimeFigureOut">
              <a:rPr lang="it-IT" smtClean="0"/>
              <a:t>21/06/2020</a:t>
            </a:fld>
            <a:endParaRPr lang="it-IT"/>
          </a:p>
        </p:txBody>
      </p:sp>
      <p:sp>
        <p:nvSpPr>
          <p:cNvPr id="4" name="Segnaposto immagine diapositiva 3"/>
          <p:cNvSpPr>
            <a:spLocks noGrp="1" noRot="1" noChangeAspect="1"/>
          </p:cNvSpPr>
          <p:nvPr>
            <p:ph type="sldImg" idx="2"/>
          </p:nvPr>
        </p:nvSpPr>
        <p:spPr>
          <a:xfrm>
            <a:off x="1371600" y="1143000"/>
            <a:ext cx="41148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it-IT"/>
          </a:p>
        </p:txBody>
      </p:sp>
      <p:sp>
        <p:nvSpPr>
          <p:cNvPr id="5" name="Segnaposto note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</a:p>
        </p:txBody>
      </p:sp>
      <p:sp>
        <p:nvSpPr>
          <p:cNvPr id="6" name="Segnaposto piè di pagina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it-IT"/>
          </a:p>
        </p:txBody>
      </p:sp>
      <p:sp>
        <p:nvSpPr>
          <p:cNvPr id="7" name="Segnaposto numero diapositiva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6228E1D-C492-46B8-9227-53EDBFACFD7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2089865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egnaposto immagine diapositiva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Segnaposto note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it-IT" dirty="0"/>
          </a:p>
        </p:txBody>
      </p:sp>
      <p:sp>
        <p:nvSpPr>
          <p:cNvPr id="4" name="Segnaposto numero diapositiva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pPr>
              <a:defRPr/>
            </a:pPr>
            <a:fld id="{55F93537-07D5-480A-A1BA-5B52815F625E}" type="slidenum">
              <a:rPr lang="it-IT" altLang="it-IT" smtClean="0"/>
              <a:pPr>
                <a:defRPr/>
              </a:pPr>
              <a:t>6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523680546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434" name="Segnaposto immagine diapositiva 1"/>
          <p:cNvSpPr>
            <a:spLocks noGrp="1" noRot="1" noChangeAspect="1" noTextEdit="1"/>
          </p:cNvSpPr>
          <p:nvPr>
            <p:ph type="sldImg"/>
          </p:nvPr>
        </p:nvSpPr>
        <p:spPr bwMode="auto">
          <a:noFill/>
          <a:ln>
            <a:solidFill>
              <a:srgbClr val="000000"/>
            </a:solidFill>
            <a:miter lim="800000"/>
            <a:headEnd/>
            <a:tailEnd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sp>
      <p:sp>
        <p:nvSpPr>
          <p:cNvPr id="18435" name="Segnaposto note 2"/>
          <p:cNvSpPr>
            <a:spLocks noGrp="1"/>
          </p:cNvSpPr>
          <p:nvPr>
            <p:ph type="body" idx="1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 numCol="1" anchor="t" anchorCtr="0" compatLnSpc="1">
            <a:prstTxWarp prst="textNoShape">
              <a:avLst/>
            </a:prstTxWarp>
          </a:bodyPr>
          <a:lstStyle/>
          <a:p>
            <a:endParaRPr lang="it-IT" altLang="it-IT"/>
          </a:p>
        </p:txBody>
      </p:sp>
      <p:sp>
        <p:nvSpPr>
          <p:cNvPr id="18436" name="Segnaposto numero diapositiva 3"/>
          <p:cNvSpPr>
            <a:spLocks noGrp="1"/>
          </p:cNvSpPr>
          <p:nvPr>
            <p:ph type="sldNum" sz="quarter" idx="5"/>
          </p:nvPr>
        </p:nvSpPr>
        <p:spPr bwMode="auto"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/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fld id="{A18AF154-4E3A-4C3A-AB30-1D01495754FC}" type="slidenum">
              <a:rPr lang="it-IT" altLang="it-IT" smtClean="0"/>
              <a:pPr/>
              <a:t>9</a:t>
            </a:fld>
            <a:endParaRPr lang="it-IT" altLang="it-IT"/>
          </a:p>
        </p:txBody>
      </p:sp>
    </p:spTree>
    <p:extLst>
      <p:ext uri="{BB962C8B-B14F-4D97-AF65-F5344CB8AC3E}">
        <p14:creationId xmlns:p14="http://schemas.microsoft.com/office/powerpoint/2010/main" val="675801420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Diapositiva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822960" y="758952"/>
            <a:ext cx="7543800" cy="3566160"/>
          </a:xfrm>
        </p:spPr>
        <p:txBody>
          <a:bodyPr anchor="b">
            <a:normAutofit/>
          </a:bodyPr>
          <a:lstStyle>
            <a:lvl1pPr algn="l">
              <a:lnSpc>
                <a:spcPct val="85000"/>
              </a:lnSpc>
              <a:defRPr sz="8000" spc="-50" baseline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825038" y="4455621"/>
            <a:ext cx="7543800" cy="1143000"/>
          </a:xfrm>
        </p:spPr>
        <p:txBody>
          <a:bodyPr lIns="91440" rIns="91440">
            <a:normAutofit/>
          </a:bodyPr>
          <a:lstStyle>
            <a:lvl1pPr marL="0" indent="0" algn="l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 algn="ctr">
              <a:buNone/>
              <a:defRPr sz="2400"/>
            </a:lvl2pPr>
            <a:lvl3pPr marL="914400" indent="0" algn="ctr">
              <a:buNone/>
              <a:defRPr sz="2400"/>
            </a:lvl3pPr>
            <a:lvl4pPr marL="1371600" indent="0" algn="ctr">
              <a:buNone/>
              <a:defRPr sz="2000"/>
            </a:lvl4pPr>
            <a:lvl5pPr marL="1828800" indent="0" algn="ctr">
              <a:buNone/>
              <a:defRPr sz="2000"/>
            </a:lvl5pPr>
            <a:lvl6pPr marL="2286000" indent="0" algn="ctr">
              <a:buNone/>
              <a:defRPr sz="2000"/>
            </a:lvl6pPr>
            <a:lvl7pPr marL="2743200" indent="0" algn="ctr">
              <a:buNone/>
              <a:defRPr sz="2000"/>
            </a:lvl7pPr>
            <a:lvl8pPr marL="3200400" indent="0" algn="ctr">
              <a:buNone/>
              <a:defRPr sz="2000"/>
            </a:lvl8pPr>
            <a:lvl9pPr marL="3657600" indent="0" algn="ctr">
              <a:buNone/>
              <a:defRPr sz="2000"/>
            </a:lvl9pPr>
          </a:lstStyle>
          <a:p>
            <a:r>
              <a:rPr lang="it-IT"/>
              <a:t>Fare clic per modificare lo stile del sottotitolo dello schema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ED671-27CF-49A6-B0C7-18DCFEDB15C9}" type="datetimeFigureOut">
              <a:rPr lang="it-IT" smtClean="0"/>
              <a:t>21/06/2020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9B86D-C42C-4186-A77B-C7EBCBB85434}" type="slidenum">
              <a:rPr lang="it-IT" smtClean="0"/>
              <a:t>‹N›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3921772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 lIns="45720" tIns="0" rIns="45720" bIns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ED671-27CF-49A6-B0C7-18DCFEDB15C9}" type="datetimeFigureOut">
              <a:rPr lang="it-IT" smtClean="0"/>
              <a:t>21/06/2020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9B86D-C42C-4186-A77B-C7EBCBB854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00830299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1_Titolo e testo vertical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543675" y="412302"/>
            <a:ext cx="1971675" cy="5759898"/>
          </a:xfrm>
        </p:spPr>
        <p:txBody>
          <a:bodyPr vert="eaVert"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28650" y="412302"/>
            <a:ext cx="5800725" cy="5759898"/>
          </a:xfrm>
        </p:spPr>
        <p:txBody>
          <a:bodyPr vert="eaVert" lIns="45720" tIns="0" rIns="45720" bIns="0"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ED671-27CF-49A6-B0C7-18DCFEDB15C9}" type="datetimeFigureOut">
              <a:rPr lang="it-IT" smtClean="0"/>
              <a:t>21/06/2020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9B86D-C42C-4186-A77B-C7EBCBB854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140596544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olo e contenu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ED671-27CF-49A6-B0C7-18DCFEDB15C9}" type="datetimeFigureOut">
              <a:rPr lang="it-IT" smtClean="0"/>
              <a:t>21/06/2020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9B86D-C42C-4186-A77B-C7EBCBB854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6910166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Intestazione sezione"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8" name="Rectangle 7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758952"/>
            <a:ext cx="7543800" cy="3566160"/>
          </a:xfrm>
        </p:spPr>
        <p:txBody>
          <a:bodyPr anchor="b" anchorCtr="0">
            <a:normAutofit/>
          </a:bodyPr>
          <a:lstStyle>
            <a:lvl1pPr>
              <a:lnSpc>
                <a:spcPct val="85000"/>
              </a:lnSpc>
              <a:defRPr sz="8000" b="0">
                <a:solidFill>
                  <a:schemeClr val="tx1">
                    <a:lumMod val="85000"/>
                    <a:lumOff val="15000"/>
                  </a:schemeClr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4453128"/>
            <a:ext cx="7543800" cy="1143000"/>
          </a:xfrm>
        </p:spPr>
        <p:txBody>
          <a:bodyPr lIns="91440" rIns="91440" anchor="t" anchorCtr="0">
            <a:normAutofit/>
          </a:bodyPr>
          <a:lstStyle>
            <a:lvl1pPr marL="0" indent="0">
              <a:buNone/>
              <a:defRPr sz="2400" cap="all" spc="200" baseline="0">
                <a:solidFill>
                  <a:schemeClr val="tx2"/>
                </a:solidFill>
                <a:latin typeface="+mj-lt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ED671-27CF-49A6-B0C7-18DCFEDB15C9}" type="datetimeFigureOut">
              <a:rPr lang="it-IT" smtClean="0"/>
              <a:t>21/06/2020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9B86D-C42C-4186-A77B-C7EBCBB85434}" type="slidenum">
              <a:rPr lang="it-IT" smtClean="0"/>
              <a:t>‹N›</a:t>
            </a:fld>
            <a:endParaRPr lang="it-IT"/>
          </a:p>
        </p:txBody>
      </p:sp>
      <p:cxnSp>
        <p:nvCxnSpPr>
          <p:cNvPr id="9" name="Straight Connector 8"/>
          <p:cNvCxnSpPr/>
          <p:nvPr/>
        </p:nvCxnSpPr>
        <p:spPr>
          <a:xfrm>
            <a:off x="905744" y="4343400"/>
            <a:ext cx="740664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9052287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ue contenut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Title 7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22960" y="1845734"/>
            <a:ext cx="3703320" cy="40233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663440" y="1845735"/>
            <a:ext cx="3703320" cy="402336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ED671-27CF-49A6-B0C7-18DCFEDB15C9}" type="datetimeFigureOut">
              <a:rPr lang="it-IT" smtClean="0"/>
              <a:t>21/06/2020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9B86D-C42C-4186-A77B-C7EBCBB854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841905813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nfront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Title 9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</p:spPr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6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22960" y="2582334"/>
            <a:ext cx="3703320" cy="33782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663440" y="1846052"/>
            <a:ext cx="3703320" cy="736282"/>
          </a:xfrm>
        </p:spPr>
        <p:txBody>
          <a:bodyPr lIns="91440" rIns="91440" anchor="ctr">
            <a:normAutofit/>
          </a:bodyPr>
          <a:lstStyle>
            <a:lvl1pPr marL="0" indent="0">
              <a:buNone/>
              <a:defRPr sz="2000" b="0" cap="all" baseline="0">
                <a:solidFill>
                  <a:schemeClr val="tx2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663440" y="2582334"/>
            <a:ext cx="3703320" cy="33782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ED671-27CF-49A6-B0C7-18DCFEDB15C9}" type="datetimeFigureOut">
              <a:rPr lang="it-IT" smtClean="0"/>
              <a:t>21/06/2020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9B86D-C42C-4186-A77B-C7EBCBB854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54864238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lo tito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ED671-27CF-49A6-B0C7-18DCFEDB15C9}" type="datetimeFigureOut">
              <a:rPr lang="it-IT" smtClean="0"/>
              <a:t>21/06/2020</a:t>
            </a:fld>
            <a:endParaRPr lang="it-IT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9B86D-C42C-4186-A77B-C7EBCBB854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257014481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Vuot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ctangle 4"/>
          <p:cNvSpPr/>
          <p:nvPr/>
        </p:nvSpPr>
        <p:spPr>
          <a:xfrm>
            <a:off x="2382" y="6400800"/>
            <a:ext cx="9141619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6" name="Rectangle 5"/>
          <p:cNvSpPr/>
          <p:nvPr/>
        </p:nvSpPr>
        <p:spPr>
          <a:xfrm>
            <a:off x="12" y="633431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ED671-27CF-49A6-B0C7-18DCFEDB15C9}" type="datetimeFigureOut">
              <a:rPr lang="it-IT" smtClean="0"/>
              <a:t>21/06/2020</a:t>
            </a:fld>
            <a:endParaRPr lang="it-IT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9B86D-C42C-4186-A77B-C7EBCBB854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32069378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Contenuto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13" y="0"/>
            <a:ext cx="3038093" cy="6858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3030053" y="0"/>
            <a:ext cx="48006" cy="6858000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342900" y="594359"/>
            <a:ext cx="2400300" cy="2286000"/>
          </a:xfrm>
        </p:spPr>
        <p:txBody>
          <a:bodyPr anchor="b">
            <a:norm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600450" y="731520"/>
            <a:ext cx="4869180" cy="5257800"/>
          </a:xfrm>
        </p:spPr>
        <p:txBody>
          <a:bodyPr/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342900" y="2926080"/>
            <a:ext cx="2400300" cy="3379124"/>
          </a:xfrm>
        </p:spPr>
        <p:txBody>
          <a:bodyPr lIns="91440" rIns="91440">
            <a:normAutofit/>
          </a:bodyPr>
          <a:lstStyle>
            <a:lvl1pPr marL="0" indent="0"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>
          <a:xfrm>
            <a:off x="349134" y="6459786"/>
            <a:ext cx="1963883" cy="365125"/>
          </a:xfrm>
        </p:spPr>
        <p:txBody>
          <a:bodyPr/>
          <a:lstStyle>
            <a:lvl1pPr algn="l">
              <a:defRPr/>
            </a:lvl1pPr>
          </a:lstStyle>
          <a:p>
            <a:fld id="{2FFED671-27CF-49A6-B0C7-18DCFEDB15C9}" type="datetimeFigureOut">
              <a:rPr lang="it-IT" smtClean="0"/>
              <a:t>21/06/2020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>
          <a:xfrm>
            <a:off x="3600450" y="6459786"/>
            <a:ext cx="3486150" cy="365125"/>
          </a:xfrm>
        </p:spPr>
        <p:txBody>
          <a:bodyPr/>
          <a:lstStyle>
            <a:lvl1pPr algn="l">
              <a:defRPr>
                <a:solidFill>
                  <a:schemeClr val="tx2"/>
                </a:solidFill>
              </a:defRPr>
            </a:lvl1pPr>
          </a:lstStyle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>
                <a:solidFill>
                  <a:schemeClr val="tx2"/>
                </a:solidFill>
              </a:defRPr>
            </a:lvl1pPr>
          </a:lstStyle>
          <a:p>
            <a:fld id="{A429B86D-C42C-4186-A77B-C7EBCBB854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9736582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Immagine con didascali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" name="Rectangle 7"/>
          <p:cNvSpPr/>
          <p:nvPr/>
        </p:nvSpPr>
        <p:spPr>
          <a:xfrm>
            <a:off x="0" y="4953000"/>
            <a:ext cx="9141619" cy="19050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12" y="4915076"/>
            <a:ext cx="9141619" cy="64008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22960" y="5074920"/>
            <a:ext cx="7585234" cy="822960"/>
          </a:xfrm>
        </p:spPr>
        <p:txBody>
          <a:bodyPr tIns="0" bIns="0" anchor="b">
            <a:noAutofit/>
          </a:bodyPr>
          <a:lstStyle>
            <a:lvl1pPr>
              <a:defRPr sz="3600" b="0">
                <a:solidFill>
                  <a:srgbClr val="FFFFFF"/>
                </a:solidFill>
              </a:defRPr>
            </a:lvl1pPr>
          </a:lstStyle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2" y="0"/>
            <a:ext cx="9143989" cy="4915076"/>
          </a:xfrm>
          <a:solidFill>
            <a:schemeClr val="bg2">
              <a:lumMod val="90000"/>
            </a:schemeClr>
          </a:solidFill>
        </p:spPr>
        <p:txBody>
          <a:bodyPr lIns="457200" tIns="457200"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it-IT"/>
              <a:t>Fare clic sull'icona per inserire un'immagine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22960" y="5907024"/>
            <a:ext cx="7589520" cy="594360"/>
          </a:xfrm>
        </p:spPr>
        <p:txBody>
          <a:bodyPr lIns="91440" tIns="0" rIns="91440" bIns="0">
            <a:normAutofit/>
          </a:bodyPr>
          <a:lstStyle>
            <a:lvl1pPr marL="0" indent="0">
              <a:spcBef>
                <a:spcPts val="0"/>
              </a:spcBef>
              <a:spcAft>
                <a:spcPts val="600"/>
              </a:spcAft>
              <a:buNone/>
              <a:defRPr sz="1500">
                <a:solidFill>
                  <a:srgbClr val="FFFFFF"/>
                </a:solidFill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it-IT"/>
              <a:t>Fare clic per modificare gli stili del testo dello schema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2FFED671-27CF-49A6-B0C7-18DCFEDB15C9}" type="datetimeFigureOut">
              <a:rPr lang="it-IT" smtClean="0"/>
              <a:t>21/06/2020</a:t>
            </a:fld>
            <a:endParaRPr lang="it-IT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it-IT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A429B86D-C42C-4186-A77B-C7EBCBB85434}" type="slidenum">
              <a:rPr lang="it-IT" smtClean="0"/>
              <a:t>‹N›</a:t>
            </a:fld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908196116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Rectangle 6"/>
          <p:cNvSpPr/>
          <p:nvPr/>
        </p:nvSpPr>
        <p:spPr>
          <a:xfrm>
            <a:off x="0" y="6400800"/>
            <a:ext cx="9144001" cy="457200"/>
          </a:xfrm>
          <a:prstGeom prst="rect">
            <a:avLst/>
          </a:prstGeom>
          <a:solidFill>
            <a:schemeClr val="accent2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9" name="Rectangle 8"/>
          <p:cNvSpPr/>
          <p:nvPr/>
        </p:nvSpPr>
        <p:spPr>
          <a:xfrm>
            <a:off x="0" y="6334315"/>
            <a:ext cx="9144001" cy="65999"/>
          </a:xfrm>
          <a:prstGeom prst="rect">
            <a:avLst/>
          </a:prstGeom>
          <a:solidFill>
            <a:schemeClr val="accent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</p:sp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22960" y="286604"/>
            <a:ext cx="7543800" cy="1450757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/>
          <a:p>
            <a:r>
              <a:rPr lang="it-IT"/>
              <a:t>Fare clic per modificare lo stile del titolo dello schema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22959" y="1845734"/>
            <a:ext cx="7543801" cy="4023360"/>
          </a:xfrm>
          <a:prstGeom prst="rect">
            <a:avLst/>
          </a:prstGeom>
        </p:spPr>
        <p:txBody>
          <a:bodyPr vert="horz" lIns="0" tIns="45720" rIns="0" bIns="45720" rtlCol="0">
            <a:normAutofit/>
          </a:bodyPr>
          <a:lstStyle/>
          <a:p>
            <a:pPr lvl="0"/>
            <a:r>
              <a:rPr lang="it-IT"/>
              <a:t>Fare clic per modificare gli stili del testo dello schema</a:t>
            </a:r>
          </a:p>
          <a:p>
            <a:pPr lvl="1"/>
            <a:r>
              <a:rPr lang="it-IT"/>
              <a:t>Secondo livello</a:t>
            </a:r>
          </a:p>
          <a:p>
            <a:pPr lvl="2"/>
            <a:r>
              <a:rPr lang="it-IT"/>
              <a:t>Terzo livello</a:t>
            </a:r>
          </a:p>
          <a:p>
            <a:pPr lvl="3"/>
            <a:r>
              <a:rPr lang="it-IT"/>
              <a:t>Quarto livello</a:t>
            </a:r>
          </a:p>
          <a:p>
            <a:pPr lvl="4"/>
            <a:r>
              <a:rPr lang="it-IT"/>
              <a:t>Quinto livello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22961" y="6459786"/>
            <a:ext cx="18542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900">
                <a:solidFill>
                  <a:srgbClr val="FFFFFF"/>
                </a:solidFill>
              </a:defRPr>
            </a:lvl1pPr>
          </a:lstStyle>
          <a:p>
            <a:fld id="{2FFED671-27CF-49A6-B0C7-18DCFEDB15C9}" type="datetimeFigureOut">
              <a:rPr lang="it-IT" smtClean="0"/>
              <a:t>21/06/2020</a:t>
            </a:fld>
            <a:endParaRPr lang="it-IT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2764639" y="6459786"/>
            <a:ext cx="361710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900" cap="all" baseline="0">
                <a:solidFill>
                  <a:srgbClr val="FFFFFF"/>
                </a:solidFill>
              </a:defRPr>
            </a:lvl1pPr>
          </a:lstStyle>
          <a:p>
            <a:endParaRPr lang="it-IT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7425344" y="6459786"/>
            <a:ext cx="984019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50">
                <a:solidFill>
                  <a:srgbClr val="FFFFFF"/>
                </a:solidFill>
              </a:defRPr>
            </a:lvl1pPr>
          </a:lstStyle>
          <a:p>
            <a:fld id="{A429B86D-C42C-4186-A77B-C7EBCBB85434}" type="slidenum">
              <a:rPr lang="it-IT" smtClean="0"/>
              <a:t>‹N›</a:t>
            </a:fld>
            <a:endParaRPr lang="it-IT"/>
          </a:p>
        </p:txBody>
      </p:sp>
      <p:cxnSp>
        <p:nvCxnSpPr>
          <p:cNvPr id="10" name="Straight Connector 9"/>
          <p:cNvCxnSpPr/>
          <p:nvPr/>
        </p:nvCxnSpPr>
        <p:spPr>
          <a:xfrm>
            <a:off x="895149" y="1737845"/>
            <a:ext cx="7475220" cy="0"/>
          </a:xfrm>
          <a:prstGeom prst="line">
            <a:avLst/>
          </a:prstGeom>
          <a:ln w="6350"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994187181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892" r:id="rId1"/>
    <p:sldLayoutId id="2147483893" r:id="rId2"/>
    <p:sldLayoutId id="2147483894" r:id="rId3"/>
    <p:sldLayoutId id="2147483895" r:id="rId4"/>
    <p:sldLayoutId id="2147483896" r:id="rId5"/>
    <p:sldLayoutId id="2147483897" r:id="rId6"/>
    <p:sldLayoutId id="2147483898" r:id="rId7"/>
    <p:sldLayoutId id="2147483899" r:id="rId8"/>
    <p:sldLayoutId id="2147483900" r:id="rId9"/>
    <p:sldLayoutId id="2147483901" r:id="rId10"/>
    <p:sldLayoutId id="2147483902" r:id="rId11"/>
  </p:sldLayoutIdLst>
  <p:txStyles>
    <p:titleStyle>
      <a:lvl1pPr algn="l" defTabSz="914400" rtl="0" eaLnBrk="1" latinLnBrk="0" hangingPunct="1">
        <a:lnSpc>
          <a:spcPct val="85000"/>
        </a:lnSpc>
        <a:spcBef>
          <a:spcPct val="0"/>
        </a:spcBef>
        <a:buNone/>
        <a:defRPr sz="4800" kern="1200" spc="-50" baseline="0">
          <a:solidFill>
            <a:schemeClr val="tx1">
              <a:lumMod val="75000"/>
              <a:lumOff val="25000"/>
            </a:schemeClr>
          </a:solidFill>
          <a:latin typeface="+mj-lt"/>
          <a:ea typeface="+mj-ea"/>
          <a:cs typeface="+mj-cs"/>
        </a:defRPr>
      </a:lvl1pPr>
    </p:titleStyle>
    <p:bodyStyle>
      <a:lvl1pPr marL="91440" indent="-91440" algn="l" defTabSz="914400" rtl="0" eaLnBrk="1" latinLnBrk="0" hangingPunct="1">
        <a:lnSpc>
          <a:spcPct val="90000"/>
        </a:lnSpc>
        <a:spcBef>
          <a:spcPts val="1200"/>
        </a:spcBef>
        <a:spcAft>
          <a:spcPts val="200"/>
        </a:spcAft>
        <a:buClr>
          <a:schemeClr val="accent1"/>
        </a:buClr>
        <a:buSzPct val="100000"/>
        <a:buFont typeface="Calibri" panose="020F0502020204030204" pitchFamily="34" charset="0"/>
        <a:buChar char=" "/>
        <a:defRPr sz="20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1pPr>
      <a:lvl2pPr marL="38404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8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2pPr>
      <a:lvl3pPr marL="56692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3pPr>
      <a:lvl4pPr marL="74980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4pPr>
      <a:lvl5pPr marL="932688" indent="-18288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5pPr>
      <a:lvl6pPr marL="11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6pPr>
      <a:lvl7pPr marL="13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7pPr>
      <a:lvl8pPr marL="15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8pPr>
      <a:lvl9pPr marL="1700000" indent="-228600" algn="l" defTabSz="914400" rtl="0" eaLnBrk="1" latinLnBrk="0" hangingPunct="1">
        <a:lnSpc>
          <a:spcPct val="90000"/>
        </a:lnSpc>
        <a:spcBef>
          <a:spcPts val="200"/>
        </a:spcBef>
        <a:spcAft>
          <a:spcPts val="400"/>
        </a:spcAft>
        <a:buClr>
          <a:schemeClr val="accent1"/>
        </a:buClr>
        <a:buFont typeface="Calibri" pitchFamily="34" charset="0"/>
        <a:buChar char="◦"/>
        <a:defRPr sz="1400" kern="1200">
          <a:solidFill>
            <a:schemeClr val="tx1">
              <a:lumMod val="75000"/>
              <a:lumOff val="25000"/>
            </a:schemeClr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g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1.png"/><Relationship Id="rId5" Type="http://schemas.openxmlformats.org/officeDocument/2006/relationships/image" Target="../media/image19.png"/><Relationship Id="rId4" Type="http://schemas.openxmlformats.org/officeDocument/2006/relationships/image" Target="../media/image18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2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emf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28.pn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1.pn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2.emf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6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37.png"/><Relationship Id="rId1" Type="http://schemas.openxmlformats.org/officeDocument/2006/relationships/slideLayout" Target="../slideLayouts/slideLayout1.xml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8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0.jpe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2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3.png"/><Relationship Id="rId1" Type="http://schemas.openxmlformats.org/officeDocument/2006/relationships/slideLayout" Target="../slideLayouts/slideLayout1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4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emf"/><Relationship Id="rId2" Type="http://schemas.openxmlformats.org/officeDocument/2006/relationships/image" Target="../media/image6.emf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.pn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emf"/><Relationship Id="rId7" Type="http://schemas.openxmlformats.org/officeDocument/2006/relationships/image" Target="../media/image1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.emf"/><Relationship Id="rId5" Type="http://schemas.openxmlformats.org/officeDocument/2006/relationships/image" Target="../media/image10.emf"/><Relationship Id="rId4" Type="http://schemas.openxmlformats.org/officeDocument/2006/relationships/image" Target="../media/image9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2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image" Target="../media/image13.emf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pn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.jpeg"/><Relationship Id="rId4" Type="http://schemas.openxmlformats.org/officeDocument/2006/relationships/image" Target="../media/image14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6032933-F7AD-458F-BE07-3392A5E308F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5289" y="159392"/>
            <a:ext cx="1283515" cy="1208013"/>
          </a:xfrm>
          <a:prstGeom prst="rect">
            <a:avLst/>
          </a:prstGeom>
          <a:noFill/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97A8872D-D54D-44BA-AB24-66644E4AB052}"/>
              </a:ext>
            </a:extLst>
          </p:cNvPr>
          <p:cNvSpPr/>
          <p:nvPr/>
        </p:nvSpPr>
        <p:spPr>
          <a:xfrm>
            <a:off x="864066" y="4228051"/>
            <a:ext cx="7558481" cy="1929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BB1A967D-4684-41D7-BFC1-99C2800F7ED0}"/>
              </a:ext>
            </a:extLst>
          </p:cNvPr>
          <p:cNvSpPr txBox="1"/>
          <p:nvPr/>
        </p:nvSpPr>
        <p:spPr>
          <a:xfrm>
            <a:off x="796954" y="511729"/>
            <a:ext cx="7155809" cy="547842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600" b="1" dirty="0">
                <a:latin typeface="Tw Cen MT" panose="020B0602020104020603" pitchFamily="34" charset="0"/>
              </a:rPr>
              <a:t>Università degli Studi di Salerno</a:t>
            </a:r>
            <a:endParaRPr lang="it-IT" sz="1600" dirty="0">
              <a:latin typeface="Tw Cen MT" panose="020B0602020104020603" pitchFamily="34" charset="0"/>
            </a:endParaRPr>
          </a:p>
          <a:p>
            <a:pPr algn="ctr"/>
            <a:r>
              <a:rPr lang="it-IT" sz="1600" b="1" dirty="0">
                <a:latin typeface="Tw Cen MT" panose="020B0602020104020603" pitchFamily="34" charset="0"/>
              </a:rPr>
              <a:t>Dipartimento di Medicina, Chirurgia e Odontoiatria</a:t>
            </a:r>
            <a:endParaRPr lang="it-IT" sz="1600" dirty="0">
              <a:latin typeface="Tw Cen MT" panose="020B0602020104020603" pitchFamily="34" charset="0"/>
            </a:endParaRPr>
          </a:p>
          <a:p>
            <a:pPr algn="ctr"/>
            <a:r>
              <a:rPr lang="it-IT" sz="1600" b="1" dirty="0">
                <a:latin typeface="Tw Cen MT" panose="020B0602020104020603" pitchFamily="34" charset="0"/>
              </a:rPr>
              <a:t>“Scuola Medica Salernitana”</a:t>
            </a:r>
            <a:endParaRPr lang="it-IT" sz="1600" dirty="0">
              <a:latin typeface="Tw Cen MT" panose="020B0602020104020603" pitchFamily="34" charset="0"/>
            </a:endParaRPr>
          </a:p>
          <a:p>
            <a:pPr algn="r"/>
            <a:r>
              <a:rPr lang="it-IT" b="1" dirty="0">
                <a:latin typeface="Tw Cen MT" panose="020B0602020104020603" pitchFamily="34" charset="0"/>
              </a:rPr>
              <a:t> </a:t>
            </a:r>
            <a:endParaRPr lang="it-IT" dirty="0">
              <a:latin typeface="Tw Cen MT" panose="020B0602020104020603" pitchFamily="34" charset="0"/>
            </a:endParaRPr>
          </a:p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 </a:t>
            </a:r>
            <a:r>
              <a:rPr lang="it-IT" b="1" dirty="0">
                <a:latin typeface="Tw Cen MT" panose="020B0602020104020603" pitchFamily="34" charset="0"/>
              </a:rPr>
              <a:t>Dottorato di Ricerca in:</a:t>
            </a:r>
            <a:endParaRPr lang="it-IT" dirty="0">
              <a:latin typeface="Tw Cen MT" panose="020B0602020104020603" pitchFamily="34" charset="0"/>
            </a:endParaRPr>
          </a:p>
          <a:p>
            <a:pPr algn="ctr"/>
            <a:r>
              <a:rPr lang="it-IT" b="1" dirty="0">
                <a:latin typeface="Tw Cen MT" panose="020B0602020104020603" pitchFamily="34" charset="0"/>
              </a:rPr>
              <a:t>MEDICINA TRASLAZIONALE DELLO SVILUPPO E </a:t>
            </a:r>
            <a:endParaRPr lang="it-IT" dirty="0">
              <a:latin typeface="Tw Cen MT" panose="020B0602020104020603" pitchFamily="34" charset="0"/>
            </a:endParaRPr>
          </a:p>
          <a:p>
            <a:pPr algn="ctr"/>
            <a:r>
              <a:rPr lang="it-IT" b="1" dirty="0">
                <a:latin typeface="Tw Cen MT" panose="020B0602020104020603" pitchFamily="34" charset="0"/>
              </a:rPr>
              <a:t>DELL’ INVECCHIAMENTO ATTIVO</a:t>
            </a:r>
            <a:endParaRPr lang="it-IT" dirty="0">
              <a:latin typeface="Tw Cen MT" panose="020B0602020104020603" pitchFamily="34" charset="0"/>
            </a:endParaRPr>
          </a:p>
          <a:p>
            <a:pPr algn="ctr"/>
            <a:r>
              <a:rPr lang="it-IT" dirty="0">
                <a:latin typeface="Tw Cen MT" panose="020B0602020104020603" pitchFamily="34" charset="0"/>
              </a:rPr>
              <a:t> </a:t>
            </a:r>
          </a:p>
          <a:p>
            <a:pPr algn="ctr"/>
            <a:r>
              <a:rPr lang="it-IT" sz="1600" dirty="0">
                <a:latin typeface="Tw Cen MT" panose="020B0602020104020603" pitchFamily="34" charset="0"/>
              </a:rPr>
              <a:t>Ciclo XXXII </a:t>
            </a:r>
          </a:p>
          <a:p>
            <a:pPr algn="ctr"/>
            <a:r>
              <a:rPr lang="it-IT" sz="1600" dirty="0">
                <a:latin typeface="Tw Cen MT" panose="020B0602020104020603" pitchFamily="34" charset="0"/>
              </a:rPr>
              <a:t>Percorso: MEDICINA TRASLAZIONALE E CLINICA</a:t>
            </a:r>
          </a:p>
          <a:p>
            <a:pPr algn="ctr"/>
            <a:r>
              <a:rPr lang="it-IT" sz="1600" dirty="0">
                <a:latin typeface="Tw Cen MT" panose="020B0602020104020603" pitchFamily="34" charset="0"/>
              </a:rPr>
              <a:t> </a:t>
            </a:r>
          </a:p>
          <a:p>
            <a:pPr algn="ctr"/>
            <a:endParaRPr lang="it-IT" b="1" dirty="0">
              <a:latin typeface="Tw Cen MT" panose="020B0602020104020603" pitchFamily="34" charset="0"/>
            </a:endParaRPr>
          </a:p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ESPRESSIONE GENICA INDOTTA DALL’ORMONE </a:t>
            </a:r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  <a:p>
            <a:pPr algn="ctr"/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SOMATOTROPO NEI MONOCITI DI BAMBINI SANI E CON DEFICIT DI GH</a:t>
            </a:r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w Cen MT" panose="020B0602020104020603" pitchFamily="34" charset="0"/>
            </a:endParaRPr>
          </a:p>
          <a:p>
            <a:pPr algn="ctr"/>
            <a:r>
              <a:rPr lang="it-IT" b="1" dirty="0">
                <a:latin typeface="Tw Cen MT" panose="020B0602020104020603" pitchFamily="34" charset="0"/>
              </a:rPr>
              <a:t> </a:t>
            </a:r>
            <a:endParaRPr lang="it-IT" dirty="0">
              <a:latin typeface="Tw Cen MT" panose="020B0602020104020603" pitchFamily="34" charset="0"/>
            </a:endParaRPr>
          </a:p>
          <a:p>
            <a:r>
              <a:rPr lang="it-IT" b="1" dirty="0">
                <a:latin typeface="Tw Cen MT" panose="020B0602020104020603" pitchFamily="34" charset="0"/>
              </a:rPr>
              <a:t>  </a:t>
            </a:r>
            <a:endParaRPr lang="it-IT" dirty="0">
              <a:latin typeface="Tw Cen MT" panose="020B0602020104020603" pitchFamily="34" charset="0"/>
            </a:endParaRPr>
          </a:p>
          <a:p>
            <a:r>
              <a:rPr lang="it-IT" sz="1400" b="1" dirty="0">
                <a:latin typeface="Tw Cen MT" panose="020B0602020104020603" pitchFamily="34" charset="0"/>
              </a:rPr>
              <a:t>COORDINATORE DOTTORATO                                                         CANDIDATA</a:t>
            </a:r>
            <a:endParaRPr lang="it-IT" sz="1600" dirty="0">
              <a:latin typeface="Tw Cen MT" panose="020B0602020104020603" pitchFamily="34" charset="0"/>
            </a:endParaRPr>
          </a:p>
          <a:p>
            <a:r>
              <a:rPr lang="it-IT" sz="1400" dirty="0">
                <a:latin typeface="Tw Cen MT" panose="020B0602020104020603" pitchFamily="34" charset="0"/>
              </a:rPr>
              <a:t>Chiar.mo Prof. Palmiero Monteleone                                                   Dott.ssa Tortora Anna </a:t>
            </a:r>
          </a:p>
          <a:p>
            <a:r>
              <a:rPr lang="it-IT" dirty="0">
                <a:latin typeface="Tw Cen MT" panose="020B0602020104020603" pitchFamily="34" charset="0"/>
              </a:rPr>
              <a:t>                                                                               </a:t>
            </a:r>
            <a:r>
              <a:rPr lang="it-IT" sz="1400" dirty="0">
                <a:latin typeface="Tw Cen MT" panose="020B0602020104020603" pitchFamily="34" charset="0"/>
              </a:rPr>
              <a:t>Matr.8800900016</a:t>
            </a:r>
            <a:r>
              <a:rPr lang="it-IT" dirty="0">
                <a:latin typeface="Tw Cen MT" panose="020B0602020104020603" pitchFamily="34" charset="0"/>
              </a:rPr>
              <a:t>                             </a:t>
            </a:r>
          </a:p>
          <a:p>
            <a:r>
              <a:rPr lang="it-IT" sz="1400" b="1" dirty="0">
                <a:latin typeface="Tw Cen MT" panose="020B0602020104020603" pitchFamily="34" charset="0"/>
              </a:rPr>
              <a:t>TUTOR DOTTORATO              </a:t>
            </a:r>
            <a:endParaRPr lang="it-IT" sz="1400" dirty="0">
              <a:latin typeface="Tw Cen MT" panose="020B0602020104020603" pitchFamily="34" charset="0"/>
            </a:endParaRPr>
          </a:p>
          <a:p>
            <a:r>
              <a:rPr lang="it-IT" sz="1400" dirty="0">
                <a:latin typeface="Tw Cen MT" panose="020B0602020104020603" pitchFamily="34" charset="0"/>
              </a:rPr>
              <a:t>Chiar.mo Prof. Mario Vitale </a:t>
            </a:r>
          </a:p>
        </p:txBody>
      </p:sp>
    </p:spTree>
    <p:extLst>
      <p:ext uri="{BB962C8B-B14F-4D97-AF65-F5344CB8AC3E}">
        <p14:creationId xmlns:p14="http://schemas.microsoft.com/office/powerpoint/2010/main" val="1660682183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97A8872D-D54D-44BA-AB24-66644E4AB052}"/>
              </a:ext>
            </a:extLst>
          </p:cNvPr>
          <p:cNvSpPr/>
          <p:nvPr/>
        </p:nvSpPr>
        <p:spPr>
          <a:xfrm>
            <a:off x="914400" y="4246690"/>
            <a:ext cx="7558481" cy="1929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42982AC-F120-4A78-B33D-192C28EE23CE}"/>
              </a:ext>
            </a:extLst>
          </p:cNvPr>
          <p:cNvSpPr txBox="1"/>
          <p:nvPr/>
        </p:nvSpPr>
        <p:spPr>
          <a:xfrm>
            <a:off x="1785185" y="122482"/>
            <a:ext cx="5192786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it-I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DIAGNOSI DEL DEFICIT DELL’ORMONE SOMATOTROPO:</a:t>
            </a:r>
          </a:p>
          <a:p>
            <a:pPr algn="just">
              <a:spcBef>
                <a:spcPts val="600"/>
              </a:spcBef>
            </a:pPr>
            <a:r>
              <a:rPr lang="it-IT" sz="14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          </a:t>
            </a:r>
            <a:r>
              <a:rPr lang="it-IT" sz="1400" b="1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 TEST DI STIMOLO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2ACEFF77-98D2-4637-90B6-EA3FB3AEB7AA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20" t="15878"/>
          <a:stretch/>
        </p:blipFill>
        <p:spPr>
          <a:xfrm>
            <a:off x="67623" y="4096943"/>
            <a:ext cx="3145872" cy="1866526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B1AAE2D1-710B-457D-9CA9-C2C3E53BF94E}"/>
              </a:ext>
            </a:extLst>
          </p:cNvPr>
          <p:cNvSpPr txBox="1"/>
          <p:nvPr/>
        </p:nvSpPr>
        <p:spPr>
          <a:xfrm>
            <a:off x="1861712" y="4096943"/>
            <a:ext cx="2239861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ARGININE TEST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2F30D78D-43C7-4319-B5EF-285A8AF9FCAA}"/>
              </a:ext>
            </a:extLst>
          </p:cNvPr>
          <p:cNvSpPr txBox="1"/>
          <p:nvPr/>
        </p:nvSpPr>
        <p:spPr>
          <a:xfrm>
            <a:off x="0" y="5963469"/>
            <a:ext cx="33358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Values of GH during Arginine Test in GH-Deficient (GHD) and GH-Sufficient (GHS) Children</a:t>
            </a:r>
            <a:endParaRPr lang="it-IT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0" name="Segnaposto contenuto 7">
            <a:extLst>
              <a:ext uri="{FF2B5EF4-FFF2-40B4-BE49-F238E27FC236}">
                <a16:creationId xmlns:a16="http://schemas.microsoft.com/office/drawing/2014/main" id="{28C29E61-F5EC-481C-B2AC-5FD90B3651C0}"/>
              </a:ext>
            </a:extLst>
          </p:cNvPr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71"/>
          <a:stretch/>
        </p:blipFill>
        <p:spPr>
          <a:xfrm>
            <a:off x="3283838" y="4249473"/>
            <a:ext cx="3032620" cy="1729853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E386C47E-D08A-4717-AE28-48761FCE36CD}"/>
              </a:ext>
            </a:extLst>
          </p:cNvPr>
          <p:cNvSpPr txBox="1"/>
          <p:nvPr/>
        </p:nvSpPr>
        <p:spPr>
          <a:xfrm>
            <a:off x="3186481" y="5979326"/>
            <a:ext cx="307037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GH [ng/mL ] levels at different times during GHRH test in 20 children with GHD</a:t>
            </a:r>
            <a:endParaRPr lang="it-IT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Immagine 11">
            <a:extLst>
              <a:ext uri="{FF2B5EF4-FFF2-40B4-BE49-F238E27FC236}">
                <a16:creationId xmlns:a16="http://schemas.microsoft.com/office/drawing/2014/main" id="{8265E45F-4E72-4557-A813-9378FCCB5C60}"/>
              </a:ext>
            </a:extLst>
          </p:cNvPr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415" t="3366" r="11940" b="82862"/>
          <a:stretch/>
        </p:blipFill>
        <p:spPr>
          <a:xfrm>
            <a:off x="2177853" y="4573746"/>
            <a:ext cx="629176" cy="267896"/>
          </a:xfrm>
          <a:prstGeom prst="rect">
            <a:avLst/>
          </a:prstGeom>
        </p:spPr>
      </p:pic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225FA788-E689-4757-AA9D-8DFC4A578580}"/>
              </a:ext>
            </a:extLst>
          </p:cNvPr>
          <p:cNvSpPr txBox="1"/>
          <p:nvPr/>
        </p:nvSpPr>
        <p:spPr>
          <a:xfrm>
            <a:off x="4358991" y="4359230"/>
            <a:ext cx="964734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GHRH TEST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E8F10AA-BBCF-4F57-87D8-4AE1854F5ED4}"/>
              </a:ext>
            </a:extLst>
          </p:cNvPr>
          <p:cNvSpPr txBox="1"/>
          <p:nvPr/>
        </p:nvSpPr>
        <p:spPr>
          <a:xfrm>
            <a:off x="6189740" y="5963469"/>
            <a:ext cx="317001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GH values during clonidine test in the two groups (GHD and NGH, with and without GH deficiency</a:t>
            </a:r>
            <a:endParaRPr lang="it-IT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287534C7-C5BC-4E04-92A8-CA7C33E2F9EA}"/>
              </a:ext>
            </a:extLst>
          </p:cNvPr>
          <p:cNvSpPr/>
          <p:nvPr/>
        </p:nvSpPr>
        <p:spPr>
          <a:xfrm>
            <a:off x="8095376" y="4913851"/>
            <a:ext cx="666674" cy="4571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6E9C93CC-673F-4C2A-AA0D-12C684983B03}"/>
              </a:ext>
            </a:extLst>
          </p:cNvPr>
          <p:cNvSpPr/>
          <p:nvPr/>
        </p:nvSpPr>
        <p:spPr>
          <a:xfrm>
            <a:off x="8048146" y="4932933"/>
            <a:ext cx="167278" cy="9727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7EFC6449-6FB3-4F0B-B1E2-04AAD8C41BCC}"/>
              </a:ext>
            </a:extLst>
          </p:cNvPr>
          <p:cNvPicPr>
            <a:picLocks noChangeAspect="1"/>
          </p:cNvPicPr>
          <p:nvPr/>
        </p:nvPicPr>
        <p:blipFill>
          <a:blip r:embed="rId4"/>
          <a:stretch>
            <a:fillRect/>
          </a:stretch>
        </p:blipFill>
        <p:spPr>
          <a:xfrm>
            <a:off x="6497333" y="3346881"/>
            <a:ext cx="2580610" cy="2575459"/>
          </a:xfrm>
          <a:prstGeom prst="rect">
            <a:avLst/>
          </a:prstGeom>
        </p:spPr>
      </p:pic>
      <p:pic>
        <p:nvPicPr>
          <p:cNvPr id="25" name="Immagine 24">
            <a:extLst>
              <a:ext uri="{FF2B5EF4-FFF2-40B4-BE49-F238E27FC236}">
                <a16:creationId xmlns:a16="http://schemas.microsoft.com/office/drawing/2014/main" id="{8D8B0AF7-1966-4784-BF70-7E91C0C0C961}"/>
              </a:ext>
            </a:extLst>
          </p:cNvPr>
          <p:cNvPicPr>
            <a:picLocks noChangeAspect="1"/>
          </p:cNvPicPr>
          <p:nvPr/>
        </p:nvPicPr>
        <p:blipFill rotWithShape="1">
          <a:blip r:embed="rId5"/>
          <a:srcRect l="12488" t="10003" b="2835"/>
          <a:stretch/>
        </p:blipFill>
        <p:spPr>
          <a:xfrm>
            <a:off x="6497426" y="809847"/>
            <a:ext cx="2405016" cy="2525986"/>
          </a:xfrm>
          <a:prstGeom prst="rect">
            <a:avLst/>
          </a:prstGeom>
        </p:spPr>
      </p:pic>
      <p:sp>
        <p:nvSpPr>
          <p:cNvPr id="26" name="Parentesi graffa aperta 25">
            <a:extLst>
              <a:ext uri="{FF2B5EF4-FFF2-40B4-BE49-F238E27FC236}">
                <a16:creationId xmlns:a16="http://schemas.microsoft.com/office/drawing/2014/main" id="{1C5C29B3-2F2A-45DB-8303-DD3F5C922D2A}"/>
              </a:ext>
            </a:extLst>
          </p:cNvPr>
          <p:cNvSpPr/>
          <p:nvPr/>
        </p:nvSpPr>
        <p:spPr>
          <a:xfrm>
            <a:off x="5956637" y="1579010"/>
            <a:ext cx="856187" cy="3532959"/>
          </a:xfrm>
          <a:prstGeom prst="leftBrace">
            <a:avLst/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84C00231-D1E6-43CA-B127-A4786DAB949A}"/>
              </a:ext>
            </a:extLst>
          </p:cNvPr>
          <p:cNvSpPr txBox="1"/>
          <p:nvPr/>
        </p:nvSpPr>
        <p:spPr>
          <a:xfrm>
            <a:off x="6316458" y="1257915"/>
            <a:ext cx="1323027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CLONIDINE TEST</a:t>
            </a: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6032933-F7AD-458F-BE07-3392A5E308F2}"/>
              </a:ext>
            </a:extLst>
          </p:cNvPr>
          <p:cNvPicPr/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65200" y="69594"/>
            <a:ext cx="790235" cy="805834"/>
          </a:xfrm>
          <a:prstGeom prst="rect">
            <a:avLst/>
          </a:prstGeom>
          <a:noFill/>
        </p:spPr>
      </p:pic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4E976AE6-0CAA-4493-B072-B3082D3440E3}"/>
              </a:ext>
            </a:extLst>
          </p:cNvPr>
          <p:cNvSpPr txBox="1"/>
          <p:nvPr/>
        </p:nvSpPr>
        <p:spPr>
          <a:xfrm>
            <a:off x="90333" y="909842"/>
            <a:ext cx="385054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Valutazione clinica, indagini laboratoristiche (</a:t>
            </a:r>
            <a:r>
              <a:rPr lang="it-IT" sz="12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test di stimolo asse GH-IGF-1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e radiologiche </a:t>
            </a:r>
          </a:p>
        </p:txBody>
      </p:sp>
      <p:sp>
        <p:nvSpPr>
          <p:cNvPr id="29" name="CasellaDiTesto 28">
            <a:extLst>
              <a:ext uri="{FF2B5EF4-FFF2-40B4-BE49-F238E27FC236}">
                <a16:creationId xmlns:a16="http://schemas.microsoft.com/office/drawing/2014/main" id="{E25882F2-74E2-4307-81F4-27F4434093F9}"/>
              </a:ext>
            </a:extLst>
          </p:cNvPr>
          <p:cNvSpPr txBox="1"/>
          <p:nvPr/>
        </p:nvSpPr>
        <p:spPr>
          <a:xfrm>
            <a:off x="90333" y="1566182"/>
            <a:ext cx="395960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Test di stimolo → </a:t>
            </a:r>
            <a:r>
              <a:rPr 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gold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standard diagnostico</a:t>
            </a:r>
          </a:p>
          <a:p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it-IT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scarsa riproducibilità e accuratezza</a:t>
            </a:r>
          </a:p>
          <a:p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numero considerevole di </a:t>
            </a:r>
            <a:r>
              <a:rPr lang="it-IT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falsi positivi e talvolta negativi </a:t>
            </a:r>
          </a:p>
        </p:txBody>
      </p:sp>
      <p:sp>
        <p:nvSpPr>
          <p:cNvPr id="30" name="CasellaDiTesto 29">
            <a:extLst>
              <a:ext uri="{FF2B5EF4-FFF2-40B4-BE49-F238E27FC236}">
                <a16:creationId xmlns:a16="http://schemas.microsoft.com/office/drawing/2014/main" id="{EBD3EBAF-9841-48E4-BA8F-8CC840E73054}"/>
              </a:ext>
            </a:extLst>
          </p:cNvPr>
          <p:cNvSpPr txBox="1"/>
          <p:nvPr/>
        </p:nvSpPr>
        <p:spPr>
          <a:xfrm>
            <a:off x="2112783" y="2535887"/>
            <a:ext cx="3210942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Dopo GHRH, </a:t>
            </a:r>
            <a:r>
              <a:rPr 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clonidina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arginina, ipoglicemia insulinica, L-dopa, glucagone, in due giornate differenti: </a:t>
            </a:r>
          </a:p>
          <a:p>
            <a:pPr algn="just"/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</a:t>
            </a:r>
            <a:r>
              <a:rPr lang="it-IT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cut-off di 8 </a:t>
            </a:r>
            <a:r>
              <a:rPr lang="it-IT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it-IT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it-IT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mL</a:t>
            </a:r>
            <a:r>
              <a:rPr lang="it-IT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algn="just"/>
            <a:endParaRPr lang="it-IT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Dopo GHRH + arginina, in un’unica giornata:</a:t>
            </a:r>
          </a:p>
          <a:p>
            <a:pPr algn="just"/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→ </a:t>
            </a:r>
            <a:r>
              <a:rPr lang="it-IT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cut-off di 20 </a:t>
            </a:r>
            <a:r>
              <a:rPr lang="it-IT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ng</a:t>
            </a:r>
            <a:r>
              <a:rPr lang="it-IT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/</a:t>
            </a:r>
            <a:r>
              <a:rPr lang="it-IT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mL</a:t>
            </a:r>
            <a:endParaRPr lang="it-IT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1" name="CasellaDiTesto 30">
            <a:extLst>
              <a:ext uri="{FF2B5EF4-FFF2-40B4-BE49-F238E27FC236}">
                <a16:creationId xmlns:a16="http://schemas.microsoft.com/office/drawing/2014/main" id="{FF536722-E040-44D2-9644-1688F34AFF91}"/>
              </a:ext>
            </a:extLst>
          </p:cNvPr>
          <p:cNvSpPr txBox="1"/>
          <p:nvPr/>
        </p:nvSpPr>
        <p:spPr>
          <a:xfrm>
            <a:off x="807080" y="2890013"/>
            <a:ext cx="1172351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Nota AIFA 39 (G.U. 154/2014)</a:t>
            </a:r>
          </a:p>
        </p:txBody>
      </p:sp>
      <p:sp>
        <p:nvSpPr>
          <p:cNvPr id="33" name="Parentesi graffa aperta 32">
            <a:extLst>
              <a:ext uri="{FF2B5EF4-FFF2-40B4-BE49-F238E27FC236}">
                <a16:creationId xmlns:a16="http://schemas.microsoft.com/office/drawing/2014/main" id="{A21CAC6C-5EFD-4414-A091-17038B4F155B}"/>
              </a:ext>
            </a:extLst>
          </p:cNvPr>
          <p:cNvSpPr/>
          <p:nvPr/>
        </p:nvSpPr>
        <p:spPr>
          <a:xfrm>
            <a:off x="1846080" y="2511697"/>
            <a:ext cx="372750" cy="1409185"/>
          </a:xfrm>
          <a:prstGeom prst="leftBrace">
            <a:avLst>
              <a:gd name="adj1" fmla="val 8333"/>
              <a:gd name="adj2" fmla="val 48344"/>
            </a:avLst>
          </a:prstGeom>
          <a:ln>
            <a:solidFill>
              <a:schemeClr val="tx1">
                <a:lumMod val="65000"/>
                <a:lumOff val="3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043336978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6032933-F7AD-458F-BE07-3392A5E308F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27980" y="110101"/>
            <a:ext cx="1039537" cy="946403"/>
          </a:xfrm>
          <a:prstGeom prst="rect">
            <a:avLst/>
          </a:prstGeom>
          <a:noFill/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97A8872D-D54D-44BA-AB24-66644E4AB052}"/>
              </a:ext>
            </a:extLst>
          </p:cNvPr>
          <p:cNvSpPr/>
          <p:nvPr/>
        </p:nvSpPr>
        <p:spPr>
          <a:xfrm>
            <a:off x="864066" y="4228051"/>
            <a:ext cx="7558481" cy="1929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Rettangolo 1">
            <a:extLst>
              <a:ext uri="{FF2B5EF4-FFF2-40B4-BE49-F238E27FC236}">
                <a16:creationId xmlns:a16="http://schemas.microsoft.com/office/drawing/2014/main" id="{10C22507-A560-4567-8C83-3935B87485BE}"/>
              </a:ext>
            </a:extLst>
          </p:cNvPr>
          <p:cNvSpPr/>
          <p:nvPr/>
        </p:nvSpPr>
        <p:spPr>
          <a:xfrm>
            <a:off x="1325461" y="1272699"/>
            <a:ext cx="903215" cy="5644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Rettangolo 2">
            <a:extLst>
              <a:ext uri="{FF2B5EF4-FFF2-40B4-BE49-F238E27FC236}">
                <a16:creationId xmlns:a16="http://schemas.microsoft.com/office/drawing/2014/main" id="{BBB0639D-924C-463C-B2DC-5BE19D46490A}"/>
              </a:ext>
            </a:extLst>
          </p:cNvPr>
          <p:cNvSpPr/>
          <p:nvPr/>
        </p:nvSpPr>
        <p:spPr>
          <a:xfrm>
            <a:off x="1132513" y="2424418"/>
            <a:ext cx="545285" cy="679509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Rettangolo 8">
            <a:extLst>
              <a:ext uri="{FF2B5EF4-FFF2-40B4-BE49-F238E27FC236}">
                <a16:creationId xmlns:a16="http://schemas.microsoft.com/office/drawing/2014/main" id="{EAA6F6C3-65DD-4004-8D1B-A426F51E1A92}"/>
              </a:ext>
            </a:extLst>
          </p:cNvPr>
          <p:cNvSpPr/>
          <p:nvPr/>
        </p:nvSpPr>
        <p:spPr>
          <a:xfrm>
            <a:off x="1795244" y="3011652"/>
            <a:ext cx="318782" cy="167776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D1994C89-C03F-43C0-9C3E-C430844E53F3}"/>
              </a:ext>
            </a:extLst>
          </p:cNvPr>
          <p:cNvSpPr/>
          <p:nvPr/>
        </p:nvSpPr>
        <p:spPr>
          <a:xfrm>
            <a:off x="1677798" y="2743200"/>
            <a:ext cx="318782" cy="36072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995F71EB-2545-48EE-B1C1-6A2E5EA99E7A}"/>
              </a:ext>
            </a:extLst>
          </p:cNvPr>
          <p:cNvSpPr/>
          <p:nvPr/>
        </p:nvSpPr>
        <p:spPr>
          <a:xfrm>
            <a:off x="1996580" y="2807890"/>
            <a:ext cx="1325460" cy="56449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253D16A4-C6E0-4CBF-96B7-349A9A940473}"/>
              </a:ext>
            </a:extLst>
          </p:cNvPr>
          <p:cNvSpPr txBox="1"/>
          <p:nvPr/>
        </p:nvSpPr>
        <p:spPr>
          <a:xfrm>
            <a:off x="2718033" y="243280"/>
            <a:ext cx="32465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OBIETTIVI DELLO STUDIO</a:t>
            </a:r>
          </a:p>
        </p:txBody>
      </p:sp>
      <p:pic>
        <p:nvPicPr>
          <p:cNvPr id="2050" name="Picture 2" descr="Definire obiettivi formativi a supporto degli obiettivi aziendali ...">
            <a:extLst>
              <a:ext uri="{FF2B5EF4-FFF2-40B4-BE49-F238E27FC236}">
                <a16:creationId xmlns:a16="http://schemas.microsoft.com/office/drawing/2014/main" id="{E90CC42D-BA9D-48E1-9875-F24B651CD6F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554121" y="1219235"/>
            <a:ext cx="3137576" cy="20928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052" name="CasellaDiTesto 2051">
            <a:extLst>
              <a:ext uri="{FF2B5EF4-FFF2-40B4-BE49-F238E27FC236}">
                <a16:creationId xmlns:a16="http://schemas.microsoft.com/office/drawing/2014/main" id="{6DAAE7C4-B58D-4E79-BC84-9A7AB35FFD30}"/>
              </a:ext>
            </a:extLst>
          </p:cNvPr>
          <p:cNvSpPr txBox="1"/>
          <p:nvPr/>
        </p:nvSpPr>
        <p:spPr>
          <a:xfrm>
            <a:off x="610299" y="2593482"/>
            <a:ext cx="372191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Monociti 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abbondante espressione del GHR, facilmente accessibili.</a:t>
            </a:r>
          </a:p>
          <a:p>
            <a:pPr algn="just"/>
            <a:endParaRPr lang="it-IT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Benché la risposta trascrizionale sia tessuto specifica, lo studio degli effetti del GH sui monociti può fornire importanti informazioni e evidenziare </a:t>
            </a:r>
            <a:r>
              <a:rPr lang="it-IT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differenze esistenti tra soggetti sani e con GHD.</a:t>
            </a:r>
          </a:p>
        </p:txBody>
      </p:sp>
      <p:sp>
        <p:nvSpPr>
          <p:cNvPr id="2054" name="Freccia destra con strisce 2053">
            <a:extLst>
              <a:ext uri="{FF2B5EF4-FFF2-40B4-BE49-F238E27FC236}">
                <a16:creationId xmlns:a16="http://schemas.microsoft.com/office/drawing/2014/main" id="{7AD53303-9D6F-472F-9B2D-13F41CFB90B3}"/>
              </a:ext>
            </a:extLst>
          </p:cNvPr>
          <p:cNvSpPr/>
          <p:nvPr/>
        </p:nvSpPr>
        <p:spPr>
          <a:xfrm>
            <a:off x="324369" y="1181630"/>
            <a:ext cx="433434" cy="39638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55" name="CasellaDiTesto 2054">
            <a:extLst>
              <a:ext uri="{FF2B5EF4-FFF2-40B4-BE49-F238E27FC236}">
                <a16:creationId xmlns:a16="http://schemas.microsoft.com/office/drawing/2014/main" id="{C17EAEA6-38B5-48BD-9F4E-A65589545A69}"/>
              </a:ext>
            </a:extLst>
          </p:cNvPr>
          <p:cNvSpPr txBox="1"/>
          <p:nvPr/>
        </p:nvSpPr>
        <p:spPr>
          <a:xfrm>
            <a:off x="976619" y="1210846"/>
            <a:ext cx="250411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OBIETTIVO PRIMARIO</a:t>
            </a:r>
            <a:r>
              <a:rPr lang="it-IT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057" name="CasellaDiTesto 2056">
            <a:extLst>
              <a:ext uri="{FF2B5EF4-FFF2-40B4-BE49-F238E27FC236}">
                <a16:creationId xmlns:a16="http://schemas.microsoft.com/office/drawing/2014/main" id="{2411EA3C-7C59-4A3D-8DDF-E047D9D03AEF}"/>
              </a:ext>
            </a:extLst>
          </p:cNvPr>
          <p:cNvSpPr txBox="1"/>
          <p:nvPr/>
        </p:nvSpPr>
        <p:spPr>
          <a:xfrm>
            <a:off x="912301" y="1578014"/>
            <a:ext cx="3419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determinare l’effetto trascrizionale del GH sui monociti di sangue periferico</a:t>
            </a:r>
          </a:p>
        </p:txBody>
      </p:sp>
      <p:sp>
        <p:nvSpPr>
          <p:cNvPr id="44" name="Freccia destra con strisce 43">
            <a:extLst>
              <a:ext uri="{FF2B5EF4-FFF2-40B4-BE49-F238E27FC236}">
                <a16:creationId xmlns:a16="http://schemas.microsoft.com/office/drawing/2014/main" id="{B8273F47-9E3F-4E24-A76C-94226DB82170}"/>
              </a:ext>
            </a:extLst>
          </p:cNvPr>
          <p:cNvSpPr/>
          <p:nvPr/>
        </p:nvSpPr>
        <p:spPr>
          <a:xfrm>
            <a:off x="5086429" y="3515034"/>
            <a:ext cx="433434" cy="396384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58" name="CasellaDiTesto 2057">
            <a:extLst>
              <a:ext uri="{FF2B5EF4-FFF2-40B4-BE49-F238E27FC236}">
                <a16:creationId xmlns:a16="http://schemas.microsoft.com/office/drawing/2014/main" id="{2D3891D3-8E00-478C-950B-2D3529D0D235}"/>
              </a:ext>
            </a:extLst>
          </p:cNvPr>
          <p:cNvSpPr txBox="1"/>
          <p:nvPr/>
        </p:nvSpPr>
        <p:spPr>
          <a:xfrm>
            <a:off x="5628966" y="3561048"/>
            <a:ext cx="2919369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OBIETTIVO SECONDARIO</a:t>
            </a:r>
            <a:r>
              <a:rPr lang="it-IT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</p:txBody>
      </p:sp>
      <p:sp>
        <p:nvSpPr>
          <p:cNvPr id="2059" name="CasellaDiTesto 2058">
            <a:extLst>
              <a:ext uri="{FF2B5EF4-FFF2-40B4-BE49-F238E27FC236}">
                <a16:creationId xmlns:a16="http://schemas.microsoft.com/office/drawing/2014/main" id="{7C873DFC-5F59-43F5-B97F-0057F336BCA2}"/>
              </a:ext>
            </a:extLst>
          </p:cNvPr>
          <p:cNvSpPr txBox="1"/>
          <p:nvPr/>
        </p:nvSpPr>
        <p:spPr>
          <a:xfrm>
            <a:off x="5142801" y="5172154"/>
            <a:ext cx="3514638" cy="7386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Pattern di espressione genica </a:t>
            </a:r>
            <a:r>
              <a:rPr lang="it-IT" sz="14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monocitaria</a:t>
            </a:r>
            <a:r>
              <a:rPr lang="it-IT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che identifichi i bambini con GHD → alternativa ai test di stimolo</a:t>
            </a:r>
          </a:p>
        </p:txBody>
      </p:sp>
      <p:sp>
        <p:nvSpPr>
          <p:cNvPr id="2060" name="CasellaDiTesto 2059">
            <a:extLst>
              <a:ext uri="{FF2B5EF4-FFF2-40B4-BE49-F238E27FC236}">
                <a16:creationId xmlns:a16="http://schemas.microsoft.com/office/drawing/2014/main" id="{73423BE4-4530-4FF3-86A2-1265E6AD099D}"/>
              </a:ext>
            </a:extLst>
          </p:cNvPr>
          <p:cNvSpPr txBox="1"/>
          <p:nvPr/>
        </p:nvSpPr>
        <p:spPr>
          <a:xfrm>
            <a:off x="5303146" y="4000740"/>
            <a:ext cx="341991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identificare quadri trascrizionali differenziali tra soggetti sani e soggetti con GHD</a:t>
            </a:r>
          </a:p>
        </p:txBody>
      </p:sp>
      <p:cxnSp>
        <p:nvCxnSpPr>
          <p:cNvPr id="2062" name="Connettore 2 2061">
            <a:extLst>
              <a:ext uri="{FF2B5EF4-FFF2-40B4-BE49-F238E27FC236}">
                <a16:creationId xmlns:a16="http://schemas.microsoft.com/office/drawing/2014/main" id="{1354FF19-B605-4E15-A5D0-8BC11BB072F1}"/>
              </a:ext>
            </a:extLst>
          </p:cNvPr>
          <p:cNvCxnSpPr/>
          <p:nvPr/>
        </p:nvCxnSpPr>
        <p:spPr>
          <a:xfrm>
            <a:off x="7013103" y="4622334"/>
            <a:ext cx="0" cy="394283"/>
          </a:xfrm>
          <a:prstGeom prst="straightConnector1">
            <a:avLst/>
          </a:prstGeom>
          <a:ln w="57150"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203444250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6032933-F7AD-458F-BE07-3392A5E308F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87843" y="251669"/>
            <a:ext cx="1283515" cy="1208013"/>
          </a:xfrm>
          <a:prstGeom prst="rect">
            <a:avLst/>
          </a:prstGeom>
          <a:noFill/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97A8872D-D54D-44BA-AB24-66644E4AB052}"/>
              </a:ext>
            </a:extLst>
          </p:cNvPr>
          <p:cNvSpPr/>
          <p:nvPr/>
        </p:nvSpPr>
        <p:spPr>
          <a:xfrm>
            <a:off x="864066" y="4228051"/>
            <a:ext cx="7558481" cy="1929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F4946E53-041F-4636-9ED5-C1B2D535E5F4}"/>
              </a:ext>
            </a:extLst>
          </p:cNvPr>
          <p:cNvSpPr txBox="1"/>
          <p:nvPr/>
        </p:nvSpPr>
        <p:spPr>
          <a:xfrm>
            <a:off x="1862357" y="251669"/>
            <a:ext cx="512567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SELEZIONE E ARRUOLAMENTO PAZIENTI</a:t>
            </a:r>
          </a:p>
        </p:txBody>
      </p:sp>
      <p:pic>
        <p:nvPicPr>
          <p:cNvPr id="3074" name="Picture 2" descr="L'utilità dei registri dei pazienti | Sanità24 - Il Sole 24 Ore">
            <a:extLst>
              <a:ext uri="{FF2B5EF4-FFF2-40B4-BE49-F238E27FC236}">
                <a16:creationId xmlns:a16="http://schemas.microsoft.com/office/drawing/2014/main" id="{86846CB4-B9C0-496C-A01F-600DF50FFD9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049" b="22263"/>
          <a:stretch/>
        </p:blipFill>
        <p:spPr bwMode="auto">
          <a:xfrm>
            <a:off x="181598" y="652245"/>
            <a:ext cx="2761704" cy="1979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A14503F7-172A-482B-82C0-BF1CE3CE4C0E}"/>
              </a:ext>
            </a:extLst>
          </p:cNvPr>
          <p:cNvSpPr txBox="1"/>
          <p:nvPr/>
        </p:nvSpPr>
        <p:spPr>
          <a:xfrm>
            <a:off x="3993160" y="4228051"/>
            <a:ext cx="5150840" cy="18928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 marL="171450" lvl="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Altre </a:t>
            </a:r>
            <a:r>
              <a:rPr lang="it-IT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endocrinopatie</a:t>
            </a: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diagnosticate in precedenza (DM, disfunzioni pancreatiche</a:t>
            </a:r>
          </a:p>
          <a:p>
            <a:pPr marL="171450" lvl="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Patologie cerebrali, cardiache, toraciche, epatiche, renali o del sistema emolinfopoietico</a:t>
            </a:r>
          </a:p>
          <a:p>
            <a:pPr marL="171450" lvl="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Malattie primarie dell’osso, del tessuto cartilagineo e muscolare</a:t>
            </a:r>
          </a:p>
          <a:p>
            <a:pPr marL="171450" lvl="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Malattia celiaca, malassorbimento cronico, patologie autoimmuni</a:t>
            </a:r>
          </a:p>
          <a:p>
            <a:pPr marL="171450" lvl="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Sindromi genetiche (S. di Turner, Prader Willi e gene SHOX)</a:t>
            </a:r>
          </a:p>
          <a:p>
            <a:pPr marL="171450" lvl="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Terapie farmacologiche in atto</a:t>
            </a: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06A62112-CFE1-4012-8C3F-5E8C29815E30}"/>
              </a:ext>
            </a:extLst>
          </p:cNvPr>
          <p:cNvSpPr txBox="1"/>
          <p:nvPr/>
        </p:nvSpPr>
        <p:spPr>
          <a:xfrm>
            <a:off x="3145872" y="701786"/>
            <a:ext cx="4521666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arruolati 12 bambini sani e 12 bambini con deficit di GH  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4C78883-E4A5-4E9A-B5B2-938C2019CEB8}"/>
              </a:ext>
            </a:extLst>
          </p:cNvPr>
          <p:cNvSpPr txBox="1"/>
          <p:nvPr/>
        </p:nvSpPr>
        <p:spPr>
          <a:xfrm>
            <a:off x="3145872" y="1716065"/>
            <a:ext cx="2541865" cy="187743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it-IT" sz="1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GRUPPO S (pz sani)</a:t>
            </a:r>
            <a:endParaRPr lang="it-IT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lvl="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Maschi</a:t>
            </a:r>
          </a:p>
          <a:p>
            <a:pPr marL="171450" lvl="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Età compresa tra i 5 e i 13 anni</a:t>
            </a:r>
          </a:p>
          <a:p>
            <a:pPr marL="171450" lvl="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Nati a termine con peso, lunghezza e circonferenza cranica nella norma</a:t>
            </a:r>
          </a:p>
          <a:p>
            <a:pPr marL="171450" lvl="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Altezza e target genetico tra il 25°e il 50º percentile</a:t>
            </a:r>
          </a:p>
          <a:p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19C7F385-524A-4FD7-B59E-86BCCF285E93}"/>
              </a:ext>
            </a:extLst>
          </p:cNvPr>
          <p:cNvSpPr txBox="1"/>
          <p:nvPr/>
        </p:nvSpPr>
        <p:spPr>
          <a:xfrm>
            <a:off x="5754849" y="1684505"/>
            <a:ext cx="3480196" cy="213904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spcBef>
                <a:spcPts val="1200"/>
              </a:spcBef>
              <a:buFont typeface="Wingdings" panose="05000000000000000000" pitchFamily="2" charset="2"/>
              <a:buChar char="q"/>
            </a:pPr>
            <a:r>
              <a:rPr lang="it-IT" sz="1200" b="1" i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GRUPPO D (pz GHD)</a:t>
            </a:r>
            <a:endParaRPr lang="it-IT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lvl="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Maschi</a:t>
            </a:r>
          </a:p>
          <a:p>
            <a:pPr marL="171450" lvl="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Età compresa tra i 5 e i 13 anni</a:t>
            </a:r>
          </a:p>
          <a:p>
            <a:pPr marL="171450" lvl="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Nati a termine con peso, lunghezza e circonferenza cranica nella norma</a:t>
            </a:r>
          </a:p>
          <a:p>
            <a:pPr marL="171450" lvl="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Target genetico tra il 25°e il 50º percentile</a:t>
            </a:r>
          </a:p>
          <a:p>
            <a:pPr marL="171450" lvl="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Recente diagnosi di GHD isolato (Nota AIFA 39, G.U. 154/2014) e non ancora in trattamento con GH ricombinante </a:t>
            </a:r>
          </a:p>
        </p:txBody>
      </p:sp>
      <p:pic>
        <p:nvPicPr>
          <p:cNvPr id="3076" name="Picture 4" descr="Esclusione illustrazione di stock. Illustrazione di apart - 4655948">
            <a:extLst>
              <a:ext uri="{FF2B5EF4-FFF2-40B4-BE49-F238E27FC236}">
                <a16:creationId xmlns:a16="http://schemas.microsoft.com/office/drawing/2014/main" id="{A252EE9D-F871-4929-B6DA-AB09B868F7F8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10" t="6042" r="1069" b="13640"/>
          <a:stretch/>
        </p:blipFill>
        <p:spPr bwMode="auto">
          <a:xfrm>
            <a:off x="291900" y="3986143"/>
            <a:ext cx="2921084" cy="190810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828D6983-E171-469C-80DF-E628D2445A3A}"/>
              </a:ext>
            </a:extLst>
          </p:cNvPr>
          <p:cNvSpPr txBox="1"/>
          <p:nvPr/>
        </p:nvSpPr>
        <p:spPr>
          <a:xfrm>
            <a:off x="4496499" y="1287674"/>
            <a:ext cx="26509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CRITERI DI INCLUSIONE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F5DE99EE-671F-4809-A3B3-838B684BCD0F}"/>
              </a:ext>
            </a:extLst>
          </p:cNvPr>
          <p:cNvSpPr txBox="1"/>
          <p:nvPr/>
        </p:nvSpPr>
        <p:spPr>
          <a:xfrm>
            <a:off x="3993160" y="4110165"/>
            <a:ext cx="2650921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CRITERI DI ESCLUSIONE</a:t>
            </a:r>
          </a:p>
        </p:txBody>
      </p:sp>
      <p:sp>
        <p:nvSpPr>
          <p:cNvPr id="14" name="Freccia destra con strisce 13">
            <a:extLst>
              <a:ext uri="{FF2B5EF4-FFF2-40B4-BE49-F238E27FC236}">
                <a16:creationId xmlns:a16="http://schemas.microsoft.com/office/drawing/2014/main" id="{F9F03ABB-47DD-4E8B-B308-C5F142243E80}"/>
              </a:ext>
            </a:extLst>
          </p:cNvPr>
          <p:cNvSpPr/>
          <p:nvPr/>
        </p:nvSpPr>
        <p:spPr>
          <a:xfrm>
            <a:off x="3376569" y="5045492"/>
            <a:ext cx="453006" cy="362034"/>
          </a:xfrm>
          <a:prstGeom prst="strip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8" name="Freccia destra con strisce 17">
            <a:extLst>
              <a:ext uri="{FF2B5EF4-FFF2-40B4-BE49-F238E27FC236}">
                <a16:creationId xmlns:a16="http://schemas.microsoft.com/office/drawing/2014/main" id="{AF445646-1AC5-454A-BD39-63EFC14738EF}"/>
              </a:ext>
            </a:extLst>
          </p:cNvPr>
          <p:cNvSpPr/>
          <p:nvPr/>
        </p:nvSpPr>
        <p:spPr>
          <a:xfrm>
            <a:off x="3636011" y="1253929"/>
            <a:ext cx="453006" cy="362034"/>
          </a:xfrm>
          <a:prstGeom prst="stripedRightArrow">
            <a:avLst/>
          </a:prstGeom>
          <a:solidFill>
            <a:srgbClr val="FF00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6669969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6032933-F7AD-458F-BE07-3392A5E308F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87109" y="60244"/>
            <a:ext cx="921539" cy="860683"/>
          </a:xfrm>
          <a:prstGeom prst="rect">
            <a:avLst/>
          </a:prstGeom>
          <a:noFill/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97A8872D-D54D-44BA-AB24-66644E4AB052}"/>
              </a:ext>
            </a:extLst>
          </p:cNvPr>
          <p:cNvSpPr/>
          <p:nvPr/>
        </p:nvSpPr>
        <p:spPr>
          <a:xfrm>
            <a:off x="864066" y="4228051"/>
            <a:ext cx="7558481" cy="1929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936F10C-57D6-4062-BC81-E764E1DE14FD}"/>
              </a:ext>
            </a:extLst>
          </p:cNvPr>
          <p:cNvSpPr txBox="1"/>
          <p:nvPr/>
        </p:nvSpPr>
        <p:spPr>
          <a:xfrm>
            <a:off x="1705291" y="247092"/>
            <a:ext cx="32442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DISEGNO DELLO STUDIO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DE23DFC-7230-4AE4-9D97-B2E4E0F7D41A}"/>
              </a:ext>
            </a:extLst>
          </p:cNvPr>
          <p:cNvPicPr/>
          <p:nvPr/>
        </p:nvPicPr>
        <p:blipFill rotWithShape="1">
          <a:blip r:embed="rId3"/>
          <a:srcRect t="4292" r="48054"/>
          <a:stretch/>
        </p:blipFill>
        <p:spPr>
          <a:xfrm>
            <a:off x="75469" y="813912"/>
            <a:ext cx="5419695" cy="5512199"/>
          </a:xfrm>
          <a:prstGeom prst="rect">
            <a:avLst/>
          </a:prstGeom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BF2122B3-D21B-4198-85F0-1D56ECCB5866}"/>
              </a:ext>
            </a:extLst>
          </p:cNvPr>
          <p:cNvSpPr txBox="1"/>
          <p:nvPr/>
        </p:nvSpPr>
        <p:spPr>
          <a:xfrm>
            <a:off x="5752754" y="784672"/>
            <a:ext cx="2380374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 ogni bambino: prelievo di sangue di 10 ml, provette contenenti eparina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D5274AF-612E-4416-A440-2673B699D54D}"/>
              </a:ext>
            </a:extLst>
          </p:cNvPr>
          <p:cNvSpPr txBox="1"/>
          <p:nvPr/>
        </p:nvSpPr>
        <p:spPr>
          <a:xfrm>
            <a:off x="5718452" y="1630226"/>
            <a:ext cx="2774658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monociti sono stati purificati mediante </a:t>
            </a:r>
            <a:r>
              <a:rPr lang="it-IT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separazione </a:t>
            </a:r>
            <a:r>
              <a:rPr lang="it-IT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immuno</a:t>
            </a:r>
            <a:r>
              <a:rPr lang="it-IT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-magnetica 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15DCA8C5-1F54-46E6-8D6E-DEC2275496B2}"/>
              </a:ext>
            </a:extLst>
          </p:cNvPr>
          <p:cNvSpPr txBox="1"/>
          <p:nvPr/>
        </p:nvSpPr>
        <p:spPr>
          <a:xfrm>
            <a:off x="5555900" y="2130711"/>
            <a:ext cx="3299222" cy="24622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popolazione cellulare arricchita in </a:t>
            </a:r>
            <a:r>
              <a:rPr lang="it-IT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monociti CD14⁺ CD16⁻</a:t>
            </a:r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75DFF4A5-04EC-41C9-82A9-3A6CF45265DE}"/>
              </a:ext>
            </a:extLst>
          </p:cNvPr>
          <p:cNvSpPr txBox="1"/>
          <p:nvPr/>
        </p:nvSpPr>
        <p:spPr>
          <a:xfrm>
            <a:off x="5437621" y="2939946"/>
            <a:ext cx="344577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stima del grado di arricchimento è stata effettuata tramite analisi </a:t>
            </a:r>
            <a:r>
              <a:rPr lang="it-IT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citofluorimetrica</a:t>
            </a:r>
            <a:r>
              <a:rPr lang="it-IT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multiparametrica</a:t>
            </a:r>
            <a:r>
              <a:rPr lang="it-IT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(FACS) </a:t>
            </a: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marcatura con anticorpi monoclonali </a:t>
            </a:r>
            <a:r>
              <a:rPr lang="it-IT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CD14-FITC-A</a:t>
            </a: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it-IT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CD3-PE-A</a:t>
            </a:r>
            <a:endParaRPr lang="it-IT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E72EF25C-31C4-4AD7-9C31-B37C8BC7189D}"/>
              </a:ext>
            </a:extLst>
          </p:cNvPr>
          <p:cNvCxnSpPr>
            <a:cxnSpLocks/>
          </p:cNvCxnSpPr>
          <p:nvPr/>
        </p:nvCxnSpPr>
        <p:spPr>
          <a:xfrm>
            <a:off x="6954402" y="1359017"/>
            <a:ext cx="0" cy="221955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2CE77AAC-C4BF-45B7-814A-F12C9ADCE19B}"/>
              </a:ext>
            </a:extLst>
          </p:cNvPr>
          <p:cNvSpPr txBox="1"/>
          <p:nvPr/>
        </p:nvSpPr>
        <p:spPr>
          <a:xfrm>
            <a:off x="5380092" y="4159034"/>
            <a:ext cx="363682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monociti di ogni campione sono stati distribuiti in due pozzetti in piaste da 24/</a:t>
            </a:r>
            <a:r>
              <a:rPr lang="it-IT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well</a:t>
            </a: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1 </a:t>
            </a:r>
            <a:r>
              <a:rPr lang="it-IT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mL</a:t>
            </a: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mezzo </a:t>
            </a:r>
            <a:r>
              <a:rPr lang="it-IT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RPMI 1640 </a:t>
            </a: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ad uno solo dei due pozzetti è stato aggiunto </a:t>
            </a:r>
            <a:r>
              <a:rPr lang="it-IT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rh</a:t>
            </a: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-GH, 100 µg/L; le cellule così coltivate e poste in incubatore per 24 h</a:t>
            </a:r>
          </a:p>
        </p:txBody>
      </p:sp>
      <p:sp>
        <p:nvSpPr>
          <p:cNvPr id="28" name="Rettangolo 27">
            <a:extLst>
              <a:ext uri="{FF2B5EF4-FFF2-40B4-BE49-F238E27FC236}">
                <a16:creationId xmlns:a16="http://schemas.microsoft.com/office/drawing/2014/main" id="{157B73EF-4FEA-45B0-A0EC-A8D6BCE9A83F}"/>
              </a:ext>
            </a:extLst>
          </p:cNvPr>
          <p:cNvSpPr/>
          <p:nvPr/>
        </p:nvSpPr>
        <p:spPr>
          <a:xfrm>
            <a:off x="5655417" y="1648196"/>
            <a:ext cx="2900728" cy="434849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9" name="Rettangolo 28">
            <a:extLst>
              <a:ext uri="{FF2B5EF4-FFF2-40B4-BE49-F238E27FC236}">
                <a16:creationId xmlns:a16="http://schemas.microsoft.com/office/drawing/2014/main" id="{542669A7-D440-454E-80D0-ECA5678DA60F}"/>
              </a:ext>
            </a:extLst>
          </p:cNvPr>
          <p:cNvSpPr/>
          <p:nvPr/>
        </p:nvSpPr>
        <p:spPr>
          <a:xfrm>
            <a:off x="5655417" y="741026"/>
            <a:ext cx="2477711" cy="518180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4" name="Rettangolo 33">
            <a:extLst>
              <a:ext uri="{FF2B5EF4-FFF2-40B4-BE49-F238E27FC236}">
                <a16:creationId xmlns:a16="http://schemas.microsoft.com/office/drawing/2014/main" id="{B5C2F04D-609B-4DA8-B302-557ED4914CFF}"/>
              </a:ext>
            </a:extLst>
          </p:cNvPr>
          <p:cNvSpPr/>
          <p:nvPr/>
        </p:nvSpPr>
        <p:spPr>
          <a:xfrm>
            <a:off x="5395684" y="2933593"/>
            <a:ext cx="3636823" cy="754542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35" name="Rettangolo 34">
            <a:extLst>
              <a:ext uri="{FF2B5EF4-FFF2-40B4-BE49-F238E27FC236}">
                <a16:creationId xmlns:a16="http://schemas.microsoft.com/office/drawing/2014/main" id="{17F47169-78BF-4E76-8B09-EF929D43BC9D}"/>
              </a:ext>
            </a:extLst>
          </p:cNvPr>
          <p:cNvSpPr/>
          <p:nvPr/>
        </p:nvSpPr>
        <p:spPr>
          <a:xfrm>
            <a:off x="5380092" y="4125843"/>
            <a:ext cx="3636822" cy="855677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52" name="Connettore 2 51">
            <a:extLst>
              <a:ext uri="{FF2B5EF4-FFF2-40B4-BE49-F238E27FC236}">
                <a16:creationId xmlns:a16="http://schemas.microsoft.com/office/drawing/2014/main" id="{535E75B1-E45A-4831-B9FD-4D5914821AA4}"/>
              </a:ext>
            </a:extLst>
          </p:cNvPr>
          <p:cNvCxnSpPr>
            <a:cxnSpLocks/>
          </p:cNvCxnSpPr>
          <p:nvPr/>
        </p:nvCxnSpPr>
        <p:spPr>
          <a:xfrm>
            <a:off x="6954402" y="2438549"/>
            <a:ext cx="0" cy="378629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3" name="Connettore 2 52">
            <a:extLst>
              <a:ext uri="{FF2B5EF4-FFF2-40B4-BE49-F238E27FC236}">
                <a16:creationId xmlns:a16="http://schemas.microsoft.com/office/drawing/2014/main" id="{9C8904BE-1B91-46D5-825F-2F19BC8B9186}"/>
              </a:ext>
            </a:extLst>
          </p:cNvPr>
          <p:cNvCxnSpPr>
            <a:cxnSpLocks/>
          </p:cNvCxnSpPr>
          <p:nvPr/>
        </p:nvCxnSpPr>
        <p:spPr>
          <a:xfrm>
            <a:off x="6954402" y="3747214"/>
            <a:ext cx="0" cy="296280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54" name="Connettore 2 53">
            <a:extLst>
              <a:ext uri="{FF2B5EF4-FFF2-40B4-BE49-F238E27FC236}">
                <a16:creationId xmlns:a16="http://schemas.microsoft.com/office/drawing/2014/main" id="{0DB8C741-EB89-4A2F-AEEC-1639FCDEB698}"/>
              </a:ext>
            </a:extLst>
          </p:cNvPr>
          <p:cNvCxnSpPr>
            <a:cxnSpLocks/>
          </p:cNvCxnSpPr>
          <p:nvPr/>
        </p:nvCxnSpPr>
        <p:spPr>
          <a:xfrm>
            <a:off x="7029903" y="5050516"/>
            <a:ext cx="0" cy="284882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5" name="Rettangolo 54">
            <a:extLst>
              <a:ext uri="{FF2B5EF4-FFF2-40B4-BE49-F238E27FC236}">
                <a16:creationId xmlns:a16="http://schemas.microsoft.com/office/drawing/2014/main" id="{2BB19FB5-56F3-430E-BB42-A9B0E4DFD538}"/>
              </a:ext>
            </a:extLst>
          </p:cNvPr>
          <p:cNvSpPr/>
          <p:nvPr/>
        </p:nvSpPr>
        <p:spPr>
          <a:xfrm>
            <a:off x="5380077" y="5447366"/>
            <a:ext cx="3636824" cy="76944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just"/>
            <a:r>
              <a:rPr lang="it-IT" sz="11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responsività al trattamento con </a:t>
            </a:r>
            <a:r>
              <a:rPr lang="it-IT" sz="11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rh</a:t>
            </a:r>
            <a:r>
              <a:rPr lang="it-IT" sz="11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-GH e la vitalità dei monociti </a:t>
            </a: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sono stati valutati misurando la variazione dei livelli di IL-8 (test ELISA), nel </a:t>
            </a:r>
            <a:r>
              <a:rPr lang="it-IT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sovranatante</a:t>
            </a: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coltura, coltivato per 24 h, con o senza </a:t>
            </a:r>
            <a:r>
              <a:rPr lang="it-IT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rh</a:t>
            </a: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-GH</a:t>
            </a:r>
          </a:p>
        </p:txBody>
      </p:sp>
      <p:sp>
        <p:nvSpPr>
          <p:cNvPr id="58" name="Rettangolo 57">
            <a:extLst>
              <a:ext uri="{FF2B5EF4-FFF2-40B4-BE49-F238E27FC236}">
                <a16:creationId xmlns:a16="http://schemas.microsoft.com/office/drawing/2014/main" id="{C47324F1-559A-40DE-B95A-45DEDB9C386D}"/>
              </a:ext>
            </a:extLst>
          </p:cNvPr>
          <p:cNvSpPr/>
          <p:nvPr/>
        </p:nvSpPr>
        <p:spPr>
          <a:xfrm>
            <a:off x="5380076" y="5411052"/>
            <a:ext cx="3636825" cy="855677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822821319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6032933-F7AD-458F-BE07-3392A5E308F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88370" y="125871"/>
            <a:ext cx="1027491" cy="962923"/>
          </a:xfrm>
          <a:prstGeom prst="rect">
            <a:avLst/>
          </a:prstGeom>
          <a:noFill/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97A8872D-D54D-44BA-AB24-66644E4AB052}"/>
              </a:ext>
            </a:extLst>
          </p:cNvPr>
          <p:cNvSpPr/>
          <p:nvPr/>
        </p:nvSpPr>
        <p:spPr>
          <a:xfrm>
            <a:off x="864066" y="4228051"/>
            <a:ext cx="7558481" cy="1929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A936F10C-57D6-4062-BC81-E764E1DE14FD}"/>
              </a:ext>
            </a:extLst>
          </p:cNvPr>
          <p:cNvSpPr txBox="1"/>
          <p:nvPr/>
        </p:nvSpPr>
        <p:spPr>
          <a:xfrm>
            <a:off x="2944769" y="47010"/>
            <a:ext cx="2952687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DISEGNO DELLO STUDIO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3DE23DFC-7230-4AE4-9D97-B2E4E0F7D41A}"/>
              </a:ext>
            </a:extLst>
          </p:cNvPr>
          <p:cNvPicPr/>
          <p:nvPr/>
        </p:nvPicPr>
        <p:blipFill rotWithShape="1">
          <a:blip r:embed="rId3"/>
          <a:srcRect l="52557" t="14587" r="23797"/>
          <a:stretch/>
        </p:blipFill>
        <p:spPr>
          <a:xfrm>
            <a:off x="128139" y="125871"/>
            <a:ext cx="2486920" cy="4513237"/>
          </a:xfrm>
          <a:prstGeom prst="rect">
            <a:avLst/>
          </a:prstGeom>
        </p:spPr>
      </p:pic>
      <p:pic>
        <p:nvPicPr>
          <p:cNvPr id="39" name="Immagine 38">
            <a:extLst>
              <a:ext uri="{FF2B5EF4-FFF2-40B4-BE49-F238E27FC236}">
                <a16:creationId xmlns:a16="http://schemas.microsoft.com/office/drawing/2014/main" id="{8A3AEC6D-9834-4A34-ABE2-9B58FBE9B3E8}"/>
              </a:ext>
            </a:extLst>
          </p:cNvPr>
          <p:cNvPicPr/>
          <p:nvPr/>
        </p:nvPicPr>
        <p:blipFill rotWithShape="1">
          <a:blip r:embed="rId3"/>
          <a:srcRect l="76452" t="45534" r="2287" b="26612"/>
          <a:stretch/>
        </p:blipFill>
        <p:spPr>
          <a:xfrm>
            <a:off x="256075" y="5152320"/>
            <a:ext cx="2127677" cy="1579809"/>
          </a:xfrm>
          <a:prstGeom prst="rect">
            <a:avLst/>
          </a:prstGeom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BCA3D774-3E51-412B-B941-D21E49820CE8}"/>
              </a:ext>
            </a:extLst>
          </p:cNvPr>
          <p:cNvSpPr txBox="1"/>
          <p:nvPr/>
        </p:nvSpPr>
        <p:spPr>
          <a:xfrm>
            <a:off x="6494927" y="2691449"/>
            <a:ext cx="2494380" cy="37087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>
              <a:spcBef>
                <a:spcPts val="600"/>
              </a:spcBef>
            </a:pPr>
            <a:r>
              <a:rPr lang="it-IT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ANALISI BIOINFORMATICA E GENE ONTOLOGY</a:t>
            </a:r>
          </a:p>
          <a:p>
            <a:pPr lvl="0" algn="just">
              <a:spcBef>
                <a:spcPts val="600"/>
              </a:spcBef>
            </a:pP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Espressione differenziale </a:t>
            </a:r>
            <a:r>
              <a:rPr lang="it-IT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mRNA</a:t>
            </a: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confronto → </a:t>
            </a:r>
            <a:r>
              <a:rPr lang="it-IT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GHD non stimolati </a:t>
            </a:r>
            <a:r>
              <a:rPr lang="it-IT" sz="11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vs</a:t>
            </a:r>
            <a:r>
              <a:rPr lang="it-IT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sani non stimolati; sani non stimolati </a:t>
            </a:r>
            <a:r>
              <a:rPr lang="it-IT" sz="11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vs</a:t>
            </a:r>
            <a:r>
              <a:rPr lang="it-IT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sani stimolati; GHD non stimolati </a:t>
            </a:r>
            <a:r>
              <a:rPr lang="it-IT" sz="11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vs</a:t>
            </a:r>
            <a:r>
              <a:rPr lang="it-IT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GHD stimolati; GHD stimolati </a:t>
            </a:r>
            <a:r>
              <a:rPr lang="it-IT" sz="11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vs</a:t>
            </a:r>
            <a:r>
              <a:rPr lang="it-IT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sani stimolati. </a:t>
            </a:r>
          </a:p>
          <a:p>
            <a:pPr algn="just">
              <a:spcBef>
                <a:spcPts val="600"/>
              </a:spcBef>
            </a:pP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L’analisi differenziale è stata eseguita con il </a:t>
            </a:r>
            <a:r>
              <a:rPr lang="it-IT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pacchetto DESeq2</a:t>
            </a: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su programma </a:t>
            </a:r>
            <a:r>
              <a:rPr lang="it-IT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</a:t>
            </a: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utilizzando come cutoff valori di </a:t>
            </a:r>
            <a:r>
              <a:rPr lang="it-IT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fold</a:t>
            </a:r>
            <a:r>
              <a:rPr lang="it-IT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change</a:t>
            </a:r>
            <a:r>
              <a:rPr lang="it-IT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(FC) ≤ -1.5 o ≥ 1.5 e di </a:t>
            </a:r>
            <a:r>
              <a:rPr lang="it-IT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adjusted</a:t>
            </a:r>
            <a:r>
              <a:rPr lang="it-IT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p-</a:t>
            </a:r>
            <a:r>
              <a:rPr lang="it-IT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value</a:t>
            </a:r>
            <a:r>
              <a:rPr lang="it-IT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(FDR) ≤ 0.05 applicando il fattore di conversione di </a:t>
            </a:r>
            <a:r>
              <a:rPr lang="it-IT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Benjamini-Hochberg</a:t>
            </a: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spcBef>
                <a:spcPts val="600"/>
              </a:spcBef>
            </a:pP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funzioni molecolari o dei </a:t>
            </a:r>
            <a:r>
              <a:rPr lang="it-IT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pathways </a:t>
            </a: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cui i geni differenzialmente espressi sono coinvolto è stata effettuata utilizzando il software</a:t>
            </a:r>
            <a:r>
              <a:rPr lang="it-IT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Ingenuity</a:t>
            </a:r>
            <a:r>
              <a:rPr lang="it-IT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Pathway Analysis.</a:t>
            </a:r>
            <a:endParaRPr lang="it-IT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/>
            <a:endParaRPr lang="it-IT" sz="11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C6FF087-5B6A-4FBF-81A0-FC91C5F636A5}"/>
              </a:ext>
            </a:extLst>
          </p:cNvPr>
          <p:cNvSpPr txBox="1"/>
          <p:nvPr/>
        </p:nvSpPr>
        <p:spPr>
          <a:xfrm>
            <a:off x="4294926" y="588786"/>
            <a:ext cx="3529213" cy="169277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it-IT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ESTRAZIONE DELL’RNA</a:t>
            </a:r>
          </a:p>
          <a:p>
            <a:pPr algn="just">
              <a:spcBef>
                <a:spcPts val="600"/>
              </a:spcBef>
            </a:pP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L’RNA totale è stato estratto mediante </a:t>
            </a:r>
            <a:r>
              <a:rPr lang="it-IT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TRIzol</a:t>
            </a: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congelato fino all’analisi eseguita contemporaneamente per tutti i punti sperimentali</a:t>
            </a:r>
          </a:p>
          <a:p>
            <a:pPr algn="just"/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stima quantitativa e qualitativa dell’RNA totale estratto da ciascun campione è stata effettuata utilizzando lo spettrofotometro </a:t>
            </a:r>
            <a:r>
              <a:rPr lang="it-IT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NanoDrop</a:t>
            </a:r>
            <a:r>
              <a:rPr lang="it-IT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ND-2000c, </a:t>
            </a: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</a:t>
            </a:r>
            <a:r>
              <a:rPr lang="it-IT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Qubit</a:t>
            </a:r>
            <a:r>
              <a:rPr lang="it-IT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2.0 </a:t>
            </a:r>
            <a:r>
              <a:rPr lang="it-IT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fluorometer</a:t>
            </a:r>
            <a:r>
              <a:rPr lang="it-IT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lo strumento </a:t>
            </a:r>
            <a:r>
              <a:rPr lang="it-IT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Tapestation</a:t>
            </a: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4200 secondo il kit </a:t>
            </a:r>
            <a:r>
              <a:rPr lang="it-IT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Agilent</a:t>
            </a:r>
            <a:r>
              <a:rPr lang="it-IT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total</a:t>
            </a:r>
            <a:r>
              <a:rPr lang="it-IT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RNA 6000 Nano</a:t>
            </a:r>
            <a:endParaRPr lang="it-IT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44EBD21-4514-4775-8EA8-24A3454A0232}"/>
              </a:ext>
            </a:extLst>
          </p:cNvPr>
          <p:cNvSpPr txBox="1"/>
          <p:nvPr/>
        </p:nvSpPr>
        <p:spPr>
          <a:xfrm>
            <a:off x="2735553" y="2629949"/>
            <a:ext cx="3407573" cy="281615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it-IT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RNA SEQ</a:t>
            </a:r>
          </a:p>
          <a:p>
            <a:pPr algn="just">
              <a:spcBef>
                <a:spcPts val="600"/>
              </a:spcBef>
            </a:pP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</a:t>
            </a:r>
            <a:r>
              <a:rPr lang="it-IT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trascrittoma</a:t>
            </a: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è stato determinato mediante sequenziamento di nuova generazione (</a:t>
            </a:r>
            <a:r>
              <a:rPr lang="it-IT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NGS</a:t>
            </a: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dell’RNA (</a:t>
            </a:r>
            <a:r>
              <a:rPr lang="it-IT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RNA-</a:t>
            </a:r>
            <a:r>
              <a:rPr lang="it-IT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Seq</a:t>
            </a: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su piattaforma </a:t>
            </a:r>
            <a:r>
              <a:rPr lang="it-IT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Illumina.</a:t>
            </a:r>
            <a:endParaRPr lang="it-IT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Per ciascuna delle 4 condizioni sperimentali dello studio (sano, sano </a:t>
            </a:r>
            <a:r>
              <a:rPr lang="it-IT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rh</a:t>
            </a: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-GH, GHD, GHD </a:t>
            </a:r>
            <a:r>
              <a:rPr lang="it-IT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rh</a:t>
            </a: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-GH), gli RNA provenienti da 4 campioni con valori di </a:t>
            </a:r>
            <a:r>
              <a:rPr lang="it-IT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RIN</a:t>
            </a: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simili sono stati uniti in un unico </a:t>
            </a:r>
            <a:r>
              <a:rPr lang="it-IT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pool</a:t>
            </a: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Per ogni condizione sono stati quindi prodotti 3 </a:t>
            </a:r>
            <a:r>
              <a:rPr lang="it-IT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pool</a:t>
            </a: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diversi per un totale di 12 </a:t>
            </a:r>
            <a:r>
              <a:rPr lang="it-IT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pool</a:t>
            </a: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algn="just"/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 librerie sono state sintetizzate a partire da 1 </a:t>
            </a:r>
            <a:r>
              <a:rPr lang="it-IT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μg</a:t>
            </a: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di RNA totale per ogni </a:t>
            </a:r>
            <a:r>
              <a:rPr lang="it-IT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pool</a:t>
            </a: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mediante </a:t>
            </a:r>
            <a:r>
              <a:rPr lang="it-IT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TruSeq</a:t>
            </a:r>
            <a:r>
              <a:rPr lang="it-IT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Stranded</a:t>
            </a:r>
            <a:r>
              <a:rPr lang="it-IT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Total RNA Library </a:t>
            </a:r>
            <a:r>
              <a:rPr lang="it-IT" sz="1100" i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Prep</a:t>
            </a:r>
            <a:r>
              <a:rPr lang="it-IT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kit (Illumina)</a:t>
            </a: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secondo protocollo standard. </a:t>
            </a:r>
          </a:p>
          <a:p>
            <a:pPr algn="just"/>
            <a:endParaRPr lang="it-IT" sz="1100" dirty="0"/>
          </a:p>
          <a:p>
            <a:endParaRPr lang="it-IT" dirty="0"/>
          </a:p>
        </p:txBody>
      </p:sp>
      <p:sp>
        <p:nvSpPr>
          <p:cNvPr id="22" name="Rettangolo 21">
            <a:extLst>
              <a:ext uri="{FF2B5EF4-FFF2-40B4-BE49-F238E27FC236}">
                <a16:creationId xmlns:a16="http://schemas.microsoft.com/office/drawing/2014/main" id="{601AD653-8AD6-4735-AB14-CC0C5C7F6F14}"/>
              </a:ext>
            </a:extLst>
          </p:cNvPr>
          <p:cNvSpPr/>
          <p:nvPr/>
        </p:nvSpPr>
        <p:spPr>
          <a:xfrm>
            <a:off x="4294925" y="526318"/>
            <a:ext cx="3529213" cy="1779865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07738C31-8EC8-48A9-9E8B-1A6918E90714}"/>
              </a:ext>
            </a:extLst>
          </p:cNvPr>
          <p:cNvSpPr/>
          <p:nvPr/>
        </p:nvSpPr>
        <p:spPr>
          <a:xfrm>
            <a:off x="2646489" y="2629948"/>
            <a:ext cx="3529213" cy="2352249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24" name="Immagine 23">
            <a:extLst>
              <a:ext uri="{FF2B5EF4-FFF2-40B4-BE49-F238E27FC236}">
                <a16:creationId xmlns:a16="http://schemas.microsoft.com/office/drawing/2014/main" id="{9F3F626A-3F1E-4D34-BDA5-279AB69EA64A}"/>
              </a:ext>
            </a:extLst>
          </p:cNvPr>
          <p:cNvPicPr/>
          <p:nvPr/>
        </p:nvPicPr>
        <p:blipFill rotWithShape="1">
          <a:blip r:embed="rId3"/>
          <a:srcRect l="65072" t="40687" r="30750" b="51927"/>
          <a:stretch/>
        </p:blipFill>
        <p:spPr>
          <a:xfrm>
            <a:off x="1460414" y="4670262"/>
            <a:ext cx="427839" cy="385894"/>
          </a:xfrm>
          <a:prstGeom prst="rect">
            <a:avLst/>
          </a:prstGeom>
        </p:spPr>
      </p:pic>
      <p:cxnSp>
        <p:nvCxnSpPr>
          <p:cNvPr id="25" name="Connettore diritto 24">
            <a:extLst>
              <a:ext uri="{FF2B5EF4-FFF2-40B4-BE49-F238E27FC236}">
                <a16:creationId xmlns:a16="http://schemas.microsoft.com/office/drawing/2014/main" id="{F224FD4A-243D-491D-B0C9-19A34835D78D}"/>
              </a:ext>
            </a:extLst>
          </p:cNvPr>
          <p:cNvCxnSpPr>
            <a:cxnSpLocks/>
          </p:cNvCxnSpPr>
          <p:nvPr/>
        </p:nvCxnSpPr>
        <p:spPr>
          <a:xfrm>
            <a:off x="3724091" y="1264778"/>
            <a:ext cx="386436" cy="0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7" name="Connettore 2 26">
            <a:extLst>
              <a:ext uri="{FF2B5EF4-FFF2-40B4-BE49-F238E27FC236}">
                <a16:creationId xmlns:a16="http://schemas.microsoft.com/office/drawing/2014/main" id="{3291F116-A834-4FEF-99E2-B0180D099CE8}"/>
              </a:ext>
            </a:extLst>
          </p:cNvPr>
          <p:cNvCxnSpPr>
            <a:cxnSpLocks/>
          </p:cNvCxnSpPr>
          <p:nvPr/>
        </p:nvCxnSpPr>
        <p:spPr>
          <a:xfrm>
            <a:off x="3724091" y="1264778"/>
            <a:ext cx="0" cy="1179319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1" name="Rettangolo 30">
            <a:extLst>
              <a:ext uri="{FF2B5EF4-FFF2-40B4-BE49-F238E27FC236}">
                <a16:creationId xmlns:a16="http://schemas.microsoft.com/office/drawing/2014/main" id="{CBF4D9B8-A2CC-4185-BEEF-30276A751DD4}"/>
              </a:ext>
            </a:extLst>
          </p:cNvPr>
          <p:cNvSpPr/>
          <p:nvPr/>
        </p:nvSpPr>
        <p:spPr>
          <a:xfrm>
            <a:off x="6426437" y="2666823"/>
            <a:ext cx="2589424" cy="3508349"/>
          </a:xfrm>
          <a:prstGeom prst="rect">
            <a:avLst/>
          </a:prstGeom>
          <a:noFill/>
          <a:ln w="12700">
            <a:solidFill>
              <a:schemeClr val="bg1">
                <a:lumMod val="6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32" name="Connettore diritto 31">
            <a:extLst>
              <a:ext uri="{FF2B5EF4-FFF2-40B4-BE49-F238E27FC236}">
                <a16:creationId xmlns:a16="http://schemas.microsoft.com/office/drawing/2014/main" id="{49EFBCFA-03EE-4F5D-BD4A-B445A5027C50}"/>
              </a:ext>
            </a:extLst>
          </p:cNvPr>
          <p:cNvCxnSpPr>
            <a:cxnSpLocks/>
          </p:cNvCxnSpPr>
          <p:nvPr/>
        </p:nvCxnSpPr>
        <p:spPr>
          <a:xfrm>
            <a:off x="4503633" y="5152320"/>
            <a:ext cx="0" cy="451561"/>
          </a:xfrm>
          <a:prstGeom prst="line">
            <a:avLst/>
          </a:prstGeom>
          <a:ln>
            <a:solidFill>
              <a:schemeClr val="tx1">
                <a:lumMod val="75000"/>
                <a:lumOff val="25000"/>
              </a:scheme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4" name="Connettore 2 33">
            <a:extLst>
              <a:ext uri="{FF2B5EF4-FFF2-40B4-BE49-F238E27FC236}">
                <a16:creationId xmlns:a16="http://schemas.microsoft.com/office/drawing/2014/main" id="{9CC3EEAA-E19A-460E-8F6D-1E287A83217F}"/>
              </a:ext>
            </a:extLst>
          </p:cNvPr>
          <p:cNvCxnSpPr>
            <a:cxnSpLocks/>
          </p:cNvCxnSpPr>
          <p:nvPr/>
        </p:nvCxnSpPr>
        <p:spPr>
          <a:xfrm>
            <a:off x="4503633" y="5603881"/>
            <a:ext cx="1563881" cy="0"/>
          </a:xfrm>
          <a:prstGeom prst="straightConnector1">
            <a:avLst/>
          </a:prstGeom>
          <a:ln>
            <a:solidFill>
              <a:schemeClr val="tx1">
                <a:lumMod val="65000"/>
                <a:lumOff val="35000"/>
              </a:schemeClr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416812082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6032933-F7AD-458F-BE07-3392A5E308F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0209" y="97002"/>
            <a:ext cx="943762" cy="863443"/>
          </a:xfrm>
          <a:prstGeom prst="rect">
            <a:avLst/>
          </a:prstGeom>
          <a:noFill/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97A8872D-D54D-44BA-AB24-66644E4AB052}"/>
              </a:ext>
            </a:extLst>
          </p:cNvPr>
          <p:cNvSpPr/>
          <p:nvPr/>
        </p:nvSpPr>
        <p:spPr>
          <a:xfrm>
            <a:off x="864066" y="4228051"/>
            <a:ext cx="7558481" cy="1929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5E675BBC-3446-4AC0-A1D2-F1CD918BCCDA}"/>
              </a:ext>
            </a:extLst>
          </p:cNvPr>
          <p:cNvSpPr txBox="1"/>
          <p:nvPr/>
        </p:nvSpPr>
        <p:spPr>
          <a:xfrm>
            <a:off x="3540156" y="159392"/>
            <a:ext cx="157713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RISULTATI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 </a:t>
            </a:r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4DBBCF4B-452B-4E79-9B7E-5BEA86B1CF79}"/>
              </a:ext>
            </a:extLst>
          </p:cNvPr>
          <p:cNvPicPr/>
          <p:nvPr/>
        </p:nvPicPr>
        <p:blipFill rotWithShape="1">
          <a:blip r:embed="rId3"/>
          <a:srcRect l="2315" t="6871" r="1976" b="3815"/>
          <a:stretch/>
        </p:blipFill>
        <p:spPr bwMode="auto">
          <a:xfrm>
            <a:off x="595617" y="1688703"/>
            <a:ext cx="3420611" cy="160891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491F8C32-414F-4104-A486-D0498362FF6B}"/>
              </a:ext>
            </a:extLst>
          </p:cNvPr>
          <p:cNvSpPr txBox="1"/>
          <p:nvPr/>
        </p:nvSpPr>
        <p:spPr>
          <a:xfrm>
            <a:off x="68160" y="3297614"/>
            <a:ext cx="4646453" cy="112338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</a:t>
            </a:r>
            <a:r>
              <a:rPr lang="it-IT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grafico a dispersione CD14 </a:t>
            </a:r>
            <a:r>
              <a:rPr lang="it-IT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vs </a:t>
            </a:r>
            <a:r>
              <a:rPr lang="it-IT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CD3. I monociti si trovano nel quadrante UL. </a:t>
            </a:r>
          </a:p>
          <a:p>
            <a:pPr algn="just"/>
            <a:r>
              <a:rPr lang="it-IT" sz="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B</a:t>
            </a:r>
            <a:r>
              <a:rPr lang="it-IT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espressione CD3; </a:t>
            </a:r>
            <a:r>
              <a:rPr lang="it-IT" sz="8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C</a:t>
            </a:r>
            <a:r>
              <a:rPr lang="it-IT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espressione CD14.</a:t>
            </a:r>
          </a:p>
          <a:p>
            <a:pPr algn="just"/>
            <a:r>
              <a:rPr lang="it-IT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Parametri </a:t>
            </a:r>
            <a:r>
              <a:rPr lang="it-IT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SSC</a:t>
            </a:r>
            <a:r>
              <a:rPr lang="it-IT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it-IT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FSC</a:t>
            </a:r>
            <a:r>
              <a:rPr lang="it-IT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per identificare la frazione corpuscolata e quindi mediante i due anticorpi monoclonali anti-CD14 coniugato a fluoresceina (</a:t>
            </a:r>
            <a:r>
              <a:rPr lang="it-IT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FITC-A</a:t>
            </a:r>
            <a:r>
              <a:rPr lang="it-IT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e anti-CD3 coniugato a ficoeritrina (</a:t>
            </a:r>
            <a:r>
              <a:rPr lang="it-IT" sz="8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PE-A</a:t>
            </a:r>
            <a:r>
              <a:rPr lang="it-IT" sz="8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specifici rispettivamente per i monociti e i leucociti. </a:t>
            </a:r>
          </a:p>
          <a:p>
            <a:endParaRPr lang="it-IT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900" b="1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it-IT" sz="9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" name="Rettangolo 6">
            <a:extLst>
              <a:ext uri="{FF2B5EF4-FFF2-40B4-BE49-F238E27FC236}">
                <a16:creationId xmlns:a16="http://schemas.microsoft.com/office/drawing/2014/main" id="{FA292F56-52B5-404D-84D0-60A4684AA939}"/>
              </a:ext>
            </a:extLst>
          </p:cNvPr>
          <p:cNvSpPr/>
          <p:nvPr/>
        </p:nvSpPr>
        <p:spPr>
          <a:xfrm>
            <a:off x="130029" y="573649"/>
            <a:ext cx="3886199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171450" indent="-171450" algn="ctr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sz="11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PURIFICAZIONE DEI MONOCITI</a:t>
            </a:r>
          </a:p>
          <a:p>
            <a:pPr algn="just">
              <a:spcBef>
                <a:spcPts val="600"/>
              </a:spcBef>
            </a:pPr>
            <a:r>
              <a:rPr lang="it-IT" sz="1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Il grado di arricchimento analisi </a:t>
            </a:r>
            <a:r>
              <a:rPr lang="it-IT" sz="1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citofluorimetrica</a:t>
            </a:r>
            <a:r>
              <a:rPr lang="it-IT" sz="1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100" i="1" dirty="0" err="1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multiparametrica</a:t>
            </a:r>
            <a:r>
              <a:rPr lang="it-IT" sz="1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(FACS) </a:t>
            </a:r>
            <a:r>
              <a:rPr lang="it-IT" sz="1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ha</a:t>
            </a:r>
            <a:r>
              <a:rPr lang="it-IT" sz="1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mostrato</a:t>
            </a:r>
            <a:r>
              <a:rPr lang="it-IT" sz="1100" i="1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un’ottima purificazione dei monociti che era in media del </a:t>
            </a:r>
            <a:r>
              <a:rPr lang="it-IT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92,4% ±2,8</a:t>
            </a:r>
            <a:r>
              <a:rPr lang="it-IT" sz="1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per i </a:t>
            </a:r>
            <a:r>
              <a:rPr lang="it-IT" sz="11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pazienti sani </a:t>
            </a:r>
            <a:r>
              <a:rPr lang="it-IT" sz="1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e del </a:t>
            </a:r>
            <a:r>
              <a:rPr lang="it-IT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91,9% ±2,4</a:t>
            </a:r>
            <a:r>
              <a:rPr lang="it-IT" sz="1100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 per i </a:t>
            </a:r>
            <a:r>
              <a:rPr lang="it-IT" sz="1100" u="sng" dirty="0">
                <a:latin typeface="Times New Roman" panose="02020603050405020304" pitchFamily="18" charset="0"/>
                <a:ea typeface="Times New Roman" panose="02020603050405020304" pitchFamily="18" charset="0"/>
                <a:cs typeface="Times New Roman" panose="02020603050405020304" pitchFamily="18" charset="0"/>
              </a:rPr>
              <a:t>bambini con GHD</a:t>
            </a:r>
            <a:endParaRPr lang="it-IT" sz="1100" u="sng" dirty="0">
              <a:effectLst/>
              <a:latin typeface="Times New Roman" panose="02020603050405020304" pitchFamily="18" charset="0"/>
              <a:ea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Immagine 8">
            <a:extLst>
              <a:ext uri="{FF2B5EF4-FFF2-40B4-BE49-F238E27FC236}">
                <a16:creationId xmlns:a16="http://schemas.microsoft.com/office/drawing/2014/main" id="{A4D8A420-91FF-462D-88BC-58B9294966AA}"/>
              </a:ext>
            </a:extLst>
          </p:cNvPr>
          <p:cNvPicPr/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44" t="2313" r="1362" b="1941"/>
          <a:stretch/>
        </p:blipFill>
        <p:spPr bwMode="auto">
          <a:xfrm>
            <a:off x="5680398" y="2158816"/>
            <a:ext cx="3281407" cy="2360228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FE1062E-61DA-429A-856E-E715764E1133}"/>
              </a:ext>
            </a:extLst>
          </p:cNvPr>
          <p:cNvSpPr txBox="1"/>
          <p:nvPr/>
        </p:nvSpPr>
        <p:spPr>
          <a:xfrm>
            <a:off x="5242073" y="616362"/>
            <a:ext cx="2703350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it-IT" sz="11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RISPOSTA DEI MONOCITI AL GH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27D463BA-49B8-42F1-AD72-806F3BB503DE}"/>
              </a:ext>
            </a:extLst>
          </p:cNvPr>
          <p:cNvSpPr txBox="1"/>
          <p:nvPr/>
        </p:nvSpPr>
        <p:spPr>
          <a:xfrm>
            <a:off x="4689446" y="916730"/>
            <a:ext cx="3607265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livelli di IL-8 quantizzata mediante test ELISA nel sopranatante di coltura dei monociti, ha evidenziato </a:t>
            </a:r>
            <a:r>
              <a:rPr lang="it-IT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vitalità</a:t>
            </a: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</a:t>
            </a:r>
            <a:r>
              <a:rPr lang="it-IT" sz="11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stimolabilità</a:t>
            </a: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cellulare</a:t>
            </a: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; l’ IL-8, in seguito alla stimolazione, aumentava in maniera significativa (</a:t>
            </a:r>
            <a:r>
              <a:rPr lang="it-IT" sz="11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p &lt;0,05 → Test T accoppiato</a:t>
            </a: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in entrambi i pazienti e, nello specifico, del </a:t>
            </a:r>
            <a:r>
              <a:rPr lang="it-IT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30%</a:t>
            </a: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nel </a:t>
            </a:r>
            <a:r>
              <a:rPr lang="it-IT" sz="11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bambino sano </a:t>
            </a: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del </a:t>
            </a:r>
            <a:r>
              <a:rPr lang="it-IT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35%</a:t>
            </a: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nel </a:t>
            </a:r>
            <a:r>
              <a:rPr lang="it-IT" sz="11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bambino con GHD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051E8966-7969-4AB8-970C-5BAA1B994604}"/>
              </a:ext>
            </a:extLst>
          </p:cNvPr>
          <p:cNvSpPr txBox="1"/>
          <p:nvPr/>
        </p:nvSpPr>
        <p:spPr>
          <a:xfrm>
            <a:off x="6256091" y="4557802"/>
            <a:ext cx="315006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/>
              <a:t>Incremento dei livelli di IL-8 prima e dopo </a:t>
            </a:r>
            <a:r>
              <a:rPr lang="it-IT" sz="800" dirty="0" err="1"/>
              <a:t>rh</a:t>
            </a:r>
            <a:r>
              <a:rPr lang="it-IT" sz="800" dirty="0"/>
              <a:t>-GH nei due campioni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00000000-0008-0000-0300-000003000000}"/>
              </a:ext>
            </a:extLst>
          </p:cNvPr>
          <p:cNvPicPr/>
          <p:nvPr/>
        </p:nvPicPr>
        <p:blipFill>
          <a:blip r:embed="rId5"/>
          <a:stretch>
            <a:fillRect/>
          </a:stretch>
        </p:blipFill>
        <p:spPr>
          <a:xfrm>
            <a:off x="1498218" y="4358202"/>
            <a:ext cx="3651574" cy="2340406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D774E933-BF01-4B6D-87C5-15E278DD4757}"/>
              </a:ext>
            </a:extLst>
          </p:cNvPr>
          <p:cNvSpPr txBox="1"/>
          <p:nvPr/>
        </p:nvSpPr>
        <p:spPr>
          <a:xfrm>
            <a:off x="3727078" y="4062914"/>
            <a:ext cx="1688017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it-IT" sz="11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ANALISI RNA-</a:t>
            </a:r>
            <a:r>
              <a:rPr lang="it-IT" sz="1100" u="sng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Seq</a:t>
            </a:r>
            <a:endParaRPr lang="it-IT" sz="11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0EFD4296-F235-4211-84C5-3186C3AD0AB8}"/>
              </a:ext>
            </a:extLst>
          </p:cNvPr>
          <p:cNvSpPr txBox="1"/>
          <p:nvPr/>
        </p:nvSpPr>
        <p:spPr>
          <a:xfrm>
            <a:off x="5921580" y="5234037"/>
            <a:ext cx="231536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Buona qualità </a:t>
            </a: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della libreria sequenziata</a:t>
            </a:r>
          </a:p>
        </p:txBody>
      </p:sp>
      <p:sp>
        <p:nvSpPr>
          <p:cNvPr id="16" name="Freccia destra con strisce 15">
            <a:extLst>
              <a:ext uri="{FF2B5EF4-FFF2-40B4-BE49-F238E27FC236}">
                <a16:creationId xmlns:a16="http://schemas.microsoft.com/office/drawing/2014/main" id="{71A6E461-937C-40CE-A560-D805B6F2415F}"/>
              </a:ext>
            </a:extLst>
          </p:cNvPr>
          <p:cNvSpPr/>
          <p:nvPr/>
        </p:nvSpPr>
        <p:spPr>
          <a:xfrm>
            <a:off x="5355324" y="5234037"/>
            <a:ext cx="465588" cy="430887"/>
          </a:xfrm>
          <a:prstGeom prst="stripedRightArrow">
            <a:avLst/>
          </a:prstGeom>
          <a:solidFill>
            <a:srgbClr val="0070C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62869331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6032933-F7AD-458F-BE07-3392A5E308F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1761" y="138244"/>
            <a:ext cx="1096953" cy="1011048"/>
          </a:xfrm>
          <a:prstGeom prst="rect">
            <a:avLst/>
          </a:prstGeom>
          <a:noFill/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97A8872D-D54D-44BA-AB24-66644E4AB052}"/>
              </a:ext>
            </a:extLst>
          </p:cNvPr>
          <p:cNvSpPr/>
          <p:nvPr/>
        </p:nvSpPr>
        <p:spPr>
          <a:xfrm>
            <a:off x="864066" y="4228051"/>
            <a:ext cx="7558481" cy="1929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A5BD26A-5275-4D5A-9E5E-04B159A8C0C1}"/>
              </a:ext>
            </a:extLst>
          </p:cNvPr>
          <p:cNvSpPr txBox="1"/>
          <p:nvPr/>
        </p:nvSpPr>
        <p:spPr>
          <a:xfrm>
            <a:off x="5861897" y="516608"/>
            <a:ext cx="15016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RISULTATI</a:t>
            </a:r>
            <a:endParaRPr lang="it-IT" sz="1600" dirty="0"/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4417BBB8-25AC-4572-8AF2-C567EA87BA0B}"/>
              </a:ext>
            </a:extLst>
          </p:cNvPr>
          <p:cNvSpPr txBox="1"/>
          <p:nvPr/>
        </p:nvSpPr>
        <p:spPr>
          <a:xfrm>
            <a:off x="4643306" y="1302115"/>
            <a:ext cx="4545903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sz="11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ESPRESSIONE GENICA DIFFERENZIALE TRA MONOCITI DI</a:t>
            </a:r>
          </a:p>
          <a:p>
            <a:pPr algn="just">
              <a:spcBef>
                <a:spcPts val="600"/>
              </a:spcBef>
            </a:pPr>
            <a:r>
              <a:rPr lang="it-IT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</a:t>
            </a:r>
            <a:r>
              <a:rPr lang="it-IT" sz="11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BAMBINI SANI E CON DEFICIT DI GH</a:t>
            </a:r>
          </a:p>
          <a:p>
            <a:pPr algn="just"/>
            <a:endParaRPr lang="it-IT" sz="11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0DE27D7D-F689-4C96-91E4-5C119D4C3F2A}"/>
              </a:ext>
            </a:extLst>
          </p:cNvPr>
          <p:cNvSpPr txBox="1"/>
          <p:nvPr/>
        </p:nvSpPr>
        <p:spPr>
          <a:xfrm>
            <a:off x="4875188" y="2118414"/>
            <a:ext cx="3622860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58 geni </a:t>
            </a: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espressione differenziale</a:t>
            </a:r>
          </a:p>
          <a:p>
            <a:pPr>
              <a:spcBef>
                <a:spcPts val="600"/>
              </a:spcBef>
            </a:pPr>
            <a:r>
              <a:rPr lang="it-IT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33 </a:t>
            </a:r>
            <a:r>
              <a:rPr lang="it-IT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sovra-regolati (FC </a:t>
            </a: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≥ 1.5), </a:t>
            </a:r>
            <a:r>
              <a:rPr lang="it-IT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</a:t>
            </a:r>
            <a:r>
              <a:rPr lang="it-IT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sotto-regolati (FC </a:t>
            </a: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≤ - 1.5)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4E1B0D16-3925-4F46-B0E9-0D461E2CBC81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79" t="1930" r="2083" b="1685"/>
          <a:stretch/>
        </p:blipFill>
        <p:spPr bwMode="auto">
          <a:xfrm>
            <a:off x="26098" y="58564"/>
            <a:ext cx="4545902" cy="4501625"/>
          </a:xfrm>
          <a:prstGeom prst="rect">
            <a:avLst/>
          </a:prstGeom>
          <a:noFill/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8" name="Immagine 7">
            <a:extLst>
              <a:ext uri="{FF2B5EF4-FFF2-40B4-BE49-F238E27FC236}">
                <a16:creationId xmlns:a16="http://schemas.microsoft.com/office/drawing/2014/main" id="{74046795-B078-4776-B458-CDF77129B108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28741" y="4560189"/>
            <a:ext cx="6060063" cy="2233810"/>
          </a:xfrm>
          <a:prstGeom prst="rect">
            <a:avLst/>
          </a:prstGeom>
          <a:noFill/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B8FB01E6-D138-4942-B427-868E06672BA3}"/>
              </a:ext>
            </a:extLst>
          </p:cNvPr>
          <p:cNvSpPr txBox="1"/>
          <p:nvPr/>
        </p:nvSpPr>
        <p:spPr>
          <a:xfrm>
            <a:off x="620785" y="4838556"/>
            <a:ext cx="1954635" cy="132343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it-IT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Dopo 24 ore di coltura </a:t>
            </a:r>
            <a:r>
              <a:rPr lang="it-IT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senza trattamento con </a:t>
            </a:r>
            <a:r>
              <a:rPr lang="it-IT" sz="10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rh</a:t>
            </a:r>
            <a:r>
              <a:rPr lang="it-IT" sz="10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-GH</a:t>
            </a:r>
          </a:p>
          <a:p>
            <a:pPr>
              <a:spcBef>
                <a:spcPts val="600"/>
              </a:spcBef>
            </a:pPr>
            <a:endParaRPr lang="it-IT" sz="10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sz="1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D-CNTR: </a:t>
            </a:r>
            <a:r>
              <a:rPr lang="it-IT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Gruppo GHD</a:t>
            </a:r>
            <a:endParaRPr lang="it-IT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sz="1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S-CNTR: </a:t>
            </a:r>
            <a:r>
              <a:rPr lang="it-IT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Gruppo sani</a:t>
            </a:r>
            <a:endParaRPr lang="it-IT" sz="1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sz="1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FC:</a:t>
            </a:r>
            <a:r>
              <a:rPr lang="it-IT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fold</a:t>
            </a:r>
            <a:r>
              <a:rPr lang="it-IT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0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change</a:t>
            </a:r>
            <a:r>
              <a:rPr lang="it-IT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A2077C6F-CFBE-45C0-972C-4668DEE54860}"/>
              </a:ext>
            </a:extLst>
          </p:cNvPr>
          <p:cNvSpPr txBox="1"/>
          <p:nvPr/>
        </p:nvSpPr>
        <p:spPr>
          <a:xfrm>
            <a:off x="4875187" y="2928760"/>
            <a:ext cx="3475049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Tra i geni modulati, fortemente </a:t>
            </a:r>
            <a:r>
              <a:rPr lang="it-IT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sovraespressi</a:t>
            </a: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1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HLA-A</a:t>
            </a:r>
            <a:r>
              <a:rPr lang="it-IT" sz="11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11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HLA-C</a:t>
            </a:r>
            <a:r>
              <a:rPr lang="it-IT" sz="11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11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CCR7</a:t>
            </a:r>
            <a:r>
              <a:rPr lang="it-IT" sz="11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ricollegabili alla maturazione dendritica dei monociti, essenziali per la trasformazione del monocita in APC</a:t>
            </a:r>
          </a:p>
          <a:p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1" name="Rettangolo 10">
            <a:extLst>
              <a:ext uri="{FF2B5EF4-FFF2-40B4-BE49-F238E27FC236}">
                <a16:creationId xmlns:a16="http://schemas.microsoft.com/office/drawing/2014/main" id="{462BC2AB-8100-4FC2-B96E-A1AB0A376F27}"/>
              </a:ext>
            </a:extLst>
          </p:cNvPr>
          <p:cNvSpPr/>
          <p:nvPr/>
        </p:nvSpPr>
        <p:spPr>
          <a:xfrm>
            <a:off x="245286" y="685885"/>
            <a:ext cx="407046" cy="161244"/>
          </a:xfrm>
          <a:prstGeom prst="rect">
            <a:avLst/>
          </a:prstGeom>
          <a:solidFill>
            <a:schemeClr val="accent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Rettangolo 11">
            <a:extLst>
              <a:ext uri="{FF2B5EF4-FFF2-40B4-BE49-F238E27FC236}">
                <a16:creationId xmlns:a16="http://schemas.microsoft.com/office/drawing/2014/main" id="{02A93764-D9FF-42B3-9C4B-45DE7E46F428}"/>
              </a:ext>
            </a:extLst>
          </p:cNvPr>
          <p:cNvSpPr/>
          <p:nvPr/>
        </p:nvSpPr>
        <p:spPr>
          <a:xfrm>
            <a:off x="245286" y="1957170"/>
            <a:ext cx="407046" cy="161244"/>
          </a:xfrm>
          <a:prstGeom prst="rect">
            <a:avLst/>
          </a:prstGeom>
          <a:solidFill>
            <a:schemeClr val="accent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8A5742B2-D1C6-4D68-B547-5EDB6ED47C9E}"/>
              </a:ext>
            </a:extLst>
          </p:cNvPr>
          <p:cNvSpPr/>
          <p:nvPr/>
        </p:nvSpPr>
        <p:spPr>
          <a:xfrm>
            <a:off x="2295856" y="2355230"/>
            <a:ext cx="407046" cy="161244"/>
          </a:xfrm>
          <a:prstGeom prst="rect">
            <a:avLst/>
          </a:prstGeom>
          <a:solidFill>
            <a:schemeClr val="accent1">
              <a:alpha val="31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3104314379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6032933-F7AD-458F-BE07-3392A5E308F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19875" y="159392"/>
            <a:ext cx="968929" cy="880843"/>
          </a:xfrm>
          <a:prstGeom prst="rect">
            <a:avLst/>
          </a:prstGeom>
          <a:noFill/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97A8872D-D54D-44BA-AB24-66644E4AB052}"/>
              </a:ext>
            </a:extLst>
          </p:cNvPr>
          <p:cNvSpPr/>
          <p:nvPr/>
        </p:nvSpPr>
        <p:spPr>
          <a:xfrm>
            <a:off x="864066" y="4228051"/>
            <a:ext cx="7558481" cy="1929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DA32DD2-D391-49FA-A2FA-1F3A90538837}"/>
              </a:ext>
            </a:extLst>
          </p:cNvPr>
          <p:cNvSpPr txBox="1"/>
          <p:nvPr/>
        </p:nvSpPr>
        <p:spPr>
          <a:xfrm>
            <a:off x="1931565" y="599813"/>
            <a:ext cx="5423481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it-IT" sz="11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ESPRESSIONE GENICA DIFFERENZIALE INDOTTA DAL GH NEI MONOCITI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5C8D93F8-CECB-4875-9B09-17155DA6EA4B}"/>
              </a:ext>
            </a:extLst>
          </p:cNvPr>
          <p:cNvSpPr txBox="1"/>
          <p:nvPr/>
        </p:nvSpPr>
        <p:spPr>
          <a:xfrm>
            <a:off x="4015226" y="178054"/>
            <a:ext cx="150163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RISULTATI</a:t>
            </a:r>
            <a:endParaRPr lang="it-IT" sz="1600" dirty="0"/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C5C86857-B576-42C4-A134-4FDAE907B8A6}"/>
              </a:ext>
            </a:extLst>
          </p:cNvPr>
          <p:cNvSpPr txBox="1"/>
          <p:nvPr/>
        </p:nvSpPr>
        <p:spPr>
          <a:xfrm>
            <a:off x="234890" y="4479720"/>
            <a:ext cx="4152551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it-IT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 23 geni</a:t>
            </a: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risultavano modulati dal GH nei monociti di </a:t>
            </a:r>
            <a:r>
              <a:rPr lang="it-IT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bambini sani  </a:t>
            </a: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</a:t>
            </a:r>
          </a:p>
          <a:p>
            <a:pPr algn="ctr">
              <a:spcBef>
                <a:spcPts val="600"/>
              </a:spcBef>
            </a:pPr>
            <a:r>
              <a:rPr lang="it-IT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17 </a:t>
            </a:r>
            <a:r>
              <a:rPr lang="it-IT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sovra-regolati, </a:t>
            </a:r>
            <a:r>
              <a:rPr lang="it-IT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 </a:t>
            </a:r>
            <a:r>
              <a:rPr lang="it-IT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sotto-regolati</a:t>
            </a:r>
            <a:endParaRPr lang="it-IT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ctr"/>
            <a:endParaRPr lang="it-IT" sz="11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CEF9DCE9-E2EB-4E50-BC83-B31B21E5539C}"/>
              </a:ext>
            </a:extLst>
          </p:cNvPr>
          <p:cNvSpPr txBox="1"/>
          <p:nvPr/>
        </p:nvSpPr>
        <p:spPr>
          <a:xfrm>
            <a:off x="155196" y="1040235"/>
            <a:ext cx="4004648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100" b="1" dirty="0">
                <a:solidFill>
                  <a:srgbClr val="FF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Nessun gene</a:t>
            </a: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11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né nel gruppo dei bambini sani né in quello con GHD</a:t>
            </a: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la cui trascrizione fosse aumentata o diminuita dal GH, almeno 1.5 volte e con una significatività statistica FDR ≤ 0,05.</a:t>
            </a:r>
          </a:p>
        </p:txBody>
      </p:sp>
      <p:sp>
        <p:nvSpPr>
          <p:cNvPr id="10" name="Freccia in giù 9">
            <a:extLst>
              <a:ext uri="{FF2B5EF4-FFF2-40B4-BE49-F238E27FC236}">
                <a16:creationId xmlns:a16="http://schemas.microsoft.com/office/drawing/2014/main" id="{BAC7FCBB-01E0-4338-998E-690E01281617}"/>
              </a:ext>
            </a:extLst>
          </p:cNvPr>
          <p:cNvSpPr/>
          <p:nvPr/>
        </p:nvSpPr>
        <p:spPr>
          <a:xfrm>
            <a:off x="2378279" y="1791667"/>
            <a:ext cx="327170" cy="3149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DE1C63D-E684-4973-9F58-928EF3676BD5}"/>
              </a:ext>
            </a:extLst>
          </p:cNvPr>
          <p:cNvSpPr txBox="1"/>
          <p:nvPr/>
        </p:nvSpPr>
        <p:spPr>
          <a:xfrm>
            <a:off x="864066" y="2257874"/>
            <a:ext cx="3355597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Ipotizzando che l’effetto </a:t>
            </a:r>
            <a:r>
              <a:rPr lang="it-IT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modulatorio</a:t>
            </a: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del GH fosse oscurato da un </a:t>
            </a:r>
            <a:r>
              <a:rPr lang="it-IT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limite di significatività troppo basso per una numerosità di campioni ridotta</a:t>
            </a: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abbiamo tenuto conto solo dei valori di </a:t>
            </a:r>
            <a:r>
              <a:rPr lang="it-IT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FC </a:t>
            </a: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≤ -1.5 e ≥ 1.5 tra i due gruppi prima e dopo stimolo con </a:t>
            </a:r>
            <a:r>
              <a:rPr lang="it-IT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rh</a:t>
            </a: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-GH. </a:t>
            </a:r>
          </a:p>
          <a:p>
            <a:pPr algn="just"/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Omettendo la correzione statistica di </a:t>
            </a:r>
            <a:r>
              <a:rPr lang="it-IT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Benjamini-Hochberb</a:t>
            </a: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lasciando solo come limite un </a:t>
            </a:r>
            <a:r>
              <a:rPr lang="it-IT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p≤  0.05 al test T-</a:t>
            </a:r>
            <a:r>
              <a:rPr lang="it-IT" sz="11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Student</a:t>
            </a:r>
            <a:r>
              <a:rPr lang="it-IT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  <a:endParaRPr lang="it-IT" sz="11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Freccia in giù 11">
            <a:extLst>
              <a:ext uri="{FF2B5EF4-FFF2-40B4-BE49-F238E27FC236}">
                <a16:creationId xmlns:a16="http://schemas.microsoft.com/office/drawing/2014/main" id="{26FE1868-29C9-4FE5-8615-1598E2BE1009}"/>
              </a:ext>
            </a:extLst>
          </p:cNvPr>
          <p:cNvSpPr/>
          <p:nvPr/>
        </p:nvSpPr>
        <p:spPr>
          <a:xfrm>
            <a:off x="1604395" y="3941237"/>
            <a:ext cx="327170" cy="314938"/>
          </a:xfrm>
          <a:prstGeom prst="down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7F2CFD3E-3FDD-45B1-BEAC-0E99B1DA2D4F}"/>
              </a:ext>
            </a:extLst>
          </p:cNvPr>
          <p:cNvSpPr txBox="1"/>
          <p:nvPr/>
        </p:nvSpPr>
        <p:spPr>
          <a:xfrm>
            <a:off x="864066" y="5294421"/>
            <a:ext cx="2709644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it-IT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→  4 geni </a:t>
            </a: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nei monociti di </a:t>
            </a:r>
            <a:r>
              <a:rPr lang="it-IT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bambini con GHD                                              </a:t>
            </a:r>
          </a:p>
          <a:p>
            <a:pPr algn="ctr">
              <a:spcBef>
                <a:spcPts val="600"/>
              </a:spcBef>
            </a:pPr>
            <a:r>
              <a:rPr lang="it-IT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 </a:t>
            </a:r>
            <a:r>
              <a:rPr lang="it-IT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sovra-regolato</a:t>
            </a: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3 </a:t>
            </a:r>
            <a:r>
              <a:rPr lang="it-IT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sotto-regolati</a:t>
            </a:r>
            <a:endParaRPr lang="it-IT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681862F7-0E86-435F-99FA-5D26D53941F3}"/>
              </a:ext>
            </a:extLst>
          </p:cNvPr>
          <p:cNvPicPr/>
          <p:nvPr/>
        </p:nvPicPr>
        <p:blipFill rotWithShape="1">
          <a:blip r:embed="rId3"/>
          <a:srcRect l="3538"/>
          <a:stretch/>
        </p:blipFill>
        <p:spPr>
          <a:xfrm>
            <a:off x="4689447" y="1640399"/>
            <a:ext cx="4416804" cy="3728627"/>
          </a:xfrm>
          <a:prstGeom prst="rect">
            <a:avLst/>
          </a:prstGeom>
        </p:spPr>
      </p:pic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A94F244D-5AD0-40C7-A0B0-9EB93A0DBBAA}"/>
              </a:ext>
            </a:extLst>
          </p:cNvPr>
          <p:cNvSpPr txBox="1"/>
          <p:nvPr/>
        </p:nvSpPr>
        <p:spPr>
          <a:xfrm>
            <a:off x="6923016" y="3713112"/>
            <a:ext cx="1694576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it-IT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AL BASALE</a:t>
            </a: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sz="1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D-CNTR: </a:t>
            </a:r>
            <a:r>
              <a:rPr lang="it-IT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Gruppo GHD</a:t>
            </a:r>
            <a:endParaRPr lang="it-IT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sz="1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S-CNTR: </a:t>
            </a:r>
            <a:r>
              <a:rPr lang="it-IT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Gruppo sani</a:t>
            </a:r>
            <a:endParaRPr lang="it-IT" sz="1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DDB828BC-CF83-43F5-972A-A6E6D35FD24B}"/>
              </a:ext>
            </a:extLst>
          </p:cNvPr>
          <p:cNvSpPr txBox="1"/>
          <p:nvPr/>
        </p:nvSpPr>
        <p:spPr>
          <a:xfrm>
            <a:off x="6923016" y="4550379"/>
            <a:ext cx="1986094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it-IT" sz="1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Dopo 24h dallo stimolo con </a:t>
            </a:r>
            <a:r>
              <a:rPr lang="it-IT" sz="10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rh</a:t>
            </a:r>
            <a:r>
              <a:rPr lang="it-IT" sz="1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-GH</a:t>
            </a: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sz="1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D-GH: </a:t>
            </a:r>
            <a:r>
              <a:rPr lang="it-IT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Gruppo GHD</a:t>
            </a:r>
            <a:endParaRPr lang="it-IT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sz="10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S-GH: </a:t>
            </a:r>
            <a:r>
              <a:rPr lang="it-IT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Gruppo sani</a:t>
            </a:r>
            <a:endParaRPr lang="it-IT" sz="10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Rettangolo 17">
            <a:extLst>
              <a:ext uri="{FF2B5EF4-FFF2-40B4-BE49-F238E27FC236}">
                <a16:creationId xmlns:a16="http://schemas.microsoft.com/office/drawing/2014/main" id="{89230272-24A9-47EF-BA2E-C3E71465ED86}"/>
              </a:ext>
            </a:extLst>
          </p:cNvPr>
          <p:cNvSpPr/>
          <p:nvPr/>
        </p:nvSpPr>
        <p:spPr>
          <a:xfrm>
            <a:off x="4790113" y="1779454"/>
            <a:ext cx="1740717" cy="124847"/>
          </a:xfrm>
          <a:prstGeom prst="rect">
            <a:avLst/>
          </a:prstGeom>
          <a:solidFill>
            <a:srgbClr val="FF9900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Rettangolo 19">
            <a:extLst>
              <a:ext uri="{FF2B5EF4-FFF2-40B4-BE49-F238E27FC236}">
                <a16:creationId xmlns:a16="http://schemas.microsoft.com/office/drawing/2014/main" id="{E79D70C1-0B04-4B04-B45B-2520C34E7D80}"/>
              </a:ext>
            </a:extLst>
          </p:cNvPr>
          <p:cNvSpPr/>
          <p:nvPr/>
        </p:nvSpPr>
        <p:spPr>
          <a:xfrm>
            <a:off x="7002711" y="2592198"/>
            <a:ext cx="1986093" cy="172886"/>
          </a:xfrm>
          <a:prstGeom prst="rect">
            <a:avLst/>
          </a:prstGeom>
          <a:solidFill>
            <a:srgbClr val="92D050"/>
          </a:solidFill>
          <a:ln w="12700"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1" name="CasellaDiTesto 20">
            <a:extLst>
              <a:ext uri="{FF2B5EF4-FFF2-40B4-BE49-F238E27FC236}">
                <a16:creationId xmlns:a16="http://schemas.microsoft.com/office/drawing/2014/main" id="{0C51768F-A850-4A08-B978-08E719205985}"/>
              </a:ext>
            </a:extLst>
          </p:cNvPr>
          <p:cNvSpPr txBox="1"/>
          <p:nvPr/>
        </p:nvSpPr>
        <p:spPr>
          <a:xfrm>
            <a:off x="7545897" y="2563225"/>
            <a:ext cx="968928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GRUPPO GHD</a:t>
            </a:r>
          </a:p>
        </p:txBody>
      </p:sp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50B83297-EBF1-4E49-B861-406A23ED7F82}"/>
              </a:ext>
            </a:extLst>
          </p:cNvPr>
          <p:cNvSpPr txBox="1"/>
          <p:nvPr/>
        </p:nvSpPr>
        <p:spPr>
          <a:xfrm>
            <a:off x="5211660" y="1733692"/>
            <a:ext cx="1031846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GRUPPO SANI</a:t>
            </a:r>
          </a:p>
        </p:txBody>
      </p:sp>
    </p:spTree>
    <p:extLst>
      <p:ext uri="{BB962C8B-B14F-4D97-AF65-F5344CB8AC3E}">
        <p14:creationId xmlns:p14="http://schemas.microsoft.com/office/powerpoint/2010/main" val="454004746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6032933-F7AD-458F-BE07-3392A5E308F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43993" y="204144"/>
            <a:ext cx="1016117" cy="988027"/>
          </a:xfrm>
          <a:prstGeom prst="rect">
            <a:avLst/>
          </a:prstGeom>
          <a:noFill/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97A8872D-D54D-44BA-AB24-66644E4AB052}"/>
              </a:ext>
            </a:extLst>
          </p:cNvPr>
          <p:cNvSpPr/>
          <p:nvPr/>
        </p:nvSpPr>
        <p:spPr>
          <a:xfrm>
            <a:off x="897622" y="4230521"/>
            <a:ext cx="7558481" cy="1929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EBC7165D-78F7-42E5-A252-BD54F3158DC9}"/>
              </a:ext>
            </a:extLst>
          </p:cNvPr>
          <p:cNvSpPr txBox="1"/>
          <p:nvPr/>
        </p:nvSpPr>
        <p:spPr>
          <a:xfrm>
            <a:off x="6150463" y="1370801"/>
            <a:ext cx="2650920" cy="98802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ctr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sz="1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ESPRESSIONE GENICA DIFFERENZIALE TRA MONOCITI DI BAMBINI SANI E CON DEFICIT DEL GH, STIMOLATI CON GH IN COLTURA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D700CD12-CCA4-4804-B020-8C3571DA8DC3}"/>
              </a:ext>
            </a:extLst>
          </p:cNvPr>
          <p:cNvSpPr txBox="1"/>
          <p:nvPr/>
        </p:nvSpPr>
        <p:spPr>
          <a:xfrm>
            <a:off x="6417578" y="943638"/>
            <a:ext cx="155091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RISULTATI</a:t>
            </a:r>
            <a:endParaRPr lang="it-IT" sz="1600" dirty="0">
              <a:solidFill>
                <a:prstClr val="black"/>
              </a:solidFill>
            </a:endParaRP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E42A9805-74F2-4338-9B26-D1B5FE0E02C4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1681"/>
          <a:stretch/>
        </p:blipFill>
        <p:spPr>
          <a:xfrm>
            <a:off x="342617" y="138501"/>
            <a:ext cx="6074961" cy="5671215"/>
          </a:xfrm>
          <a:prstGeom prst="rect">
            <a:avLst/>
          </a:prstGeom>
        </p:spPr>
      </p:pic>
      <p:pic>
        <p:nvPicPr>
          <p:cNvPr id="22" name="Immagine 21">
            <a:extLst>
              <a:ext uri="{FF2B5EF4-FFF2-40B4-BE49-F238E27FC236}">
                <a16:creationId xmlns:a16="http://schemas.microsoft.com/office/drawing/2014/main" id="{A8534F0D-6E64-4784-A988-2268064846EE}"/>
              </a:ext>
            </a:extLst>
          </p:cNvPr>
          <p:cNvPicPr/>
          <p:nvPr/>
        </p:nvPicPr>
        <p:blipFill rotWithShape="1">
          <a:blip r:embed="rId4"/>
          <a:srcRect t="12809"/>
          <a:stretch/>
        </p:blipFill>
        <p:spPr>
          <a:xfrm>
            <a:off x="303618" y="5851450"/>
            <a:ext cx="5954569" cy="865662"/>
          </a:xfrm>
          <a:prstGeom prst="rect">
            <a:avLst/>
          </a:prstGeom>
        </p:spPr>
      </p:pic>
      <p:sp>
        <p:nvSpPr>
          <p:cNvPr id="6" name="Rettangolo 5">
            <a:extLst>
              <a:ext uri="{FF2B5EF4-FFF2-40B4-BE49-F238E27FC236}">
                <a16:creationId xmlns:a16="http://schemas.microsoft.com/office/drawing/2014/main" id="{9846E757-8408-44C5-AA04-CC6248EB9B60}"/>
              </a:ext>
            </a:extLst>
          </p:cNvPr>
          <p:cNvSpPr/>
          <p:nvPr/>
        </p:nvSpPr>
        <p:spPr>
          <a:xfrm>
            <a:off x="6098796" y="5394121"/>
            <a:ext cx="318782" cy="41559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Rettangolo 22">
            <a:extLst>
              <a:ext uri="{FF2B5EF4-FFF2-40B4-BE49-F238E27FC236}">
                <a16:creationId xmlns:a16="http://schemas.microsoft.com/office/drawing/2014/main" id="{0847DE0E-8A0A-49A6-ABDF-A0C6162D10D4}"/>
              </a:ext>
            </a:extLst>
          </p:cNvPr>
          <p:cNvSpPr/>
          <p:nvPr/>
        </p:nvSpPr>
        <p:spPr>
          <a:xfrm flipH="1">
            <a:off x="134802" y="5469622"/>
            <a:ext cx="207815" cy="34009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26" name="Connettore diritto 25">
            <a:extLst>
              <a:ext uri="{FF2B5EF4-FFF2-40B4-BE49-F238E27FC236}">
                <a16:creationId xmlns:a16="http://schemas.microsoft.com/office/drawing/2014/main" id="{A3AF1B7E-41AA-4704-8420-38782497E9FA}"/>
              </a:ext>
            </a:extLst>
          </p:cNvPr>
          <p:cNvCxnSpPr>
            <a:cxnSpLocks/>
          </p:cNvCxnSpPr>
          <p:nvPr/>
        </p:nvCxnSpPr>
        <p:spPr>
          <a:xfrm>
            <a:off x="342617" y="429038"/>
            <a:ext cx="0" cy="5317421"/>
          </a:xfrm>
          <a:prstGeom prst="line">
            <a:avLst/>
          </a:prstGeom>
          <a:ln w="9525"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4" name="CasellaDiTesto 33">
            <a:extLst>
              <a:ext uri="{FF2B5EF4-FFF2-40B4-BE49-F238E27FC236}">
                <a16:creationId xmlns:a16="http://schemas.microsoft.com/office/drawing/2014/main" id="{311F637F-977C-405B-878A-AFCA6F5B0EB8}"/>
              </a:ext>
            </a:extLst>
          </p:cNvPr>
          <p:cNvSpPr txBox="1"/>
          <p:nvPr/>
        </p:nvSpPr>
        <p:spPr>
          <a:xfrm>
            <a:off x="6098796" y="2640108"/>
            <a:ext cx="2961314" cy="8236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lnSpc>
                <a:spcPct val="150000"/>
              </a:lnSpc>
            </a:pPr>
            <a:r>
              <a:rPr lang="it-IT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150 geni </a:t>
            </a: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con espressione differenziale </a:t>
            </a:r>
          </a:p>
          <a:p>
            <a:pPr algn="ctr">
              <a:lnSpc>
                <a:spcPct val="150000"/>
              </a:lnSpc>
            </a:pPr>
            <a:r>
              <a:rPr lang="it-IT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71</a:t>
            </a:r>
            <a:r>
              <a:rPr lang="it-IT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sovra-regolati (FC </a:t>
            </a: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≥ 1.5)</a:t>
            </a:r>
          </a:p>
          <a:p>
            <a:pPr algn="ctr">
              <a:lnSpc>
                <a:spcPct val="150000"/>
              </a:lnSpc>
            </a:pP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62 </a:t>
            </a:r>
            <a:r>
              <a:rPr lang="it-IT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sotto-regolati (FC </a:t>
            </a: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≤ - 1.5)</a:t>
            </a:r>
            <a:r>
              <a:rPr lang="it-IT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endParaRPr lang="it-IT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6" name="CasellaDiTesto 35">
            <a:extLst>
              <a:ext uri="{FF2B5EF4-FFF2-40B4-BE49-F238E27FC236}">
                <a16:creationId xmlns:a16="http://schemas.microsoft.com/office/drawing/2014/main" id="{A2FE6743-8AD1-4A4A-A401-F026ACA46C93}"/>
              </a:ext>
            </a:extLst>
          </p:cNvPr>
          <p:cNvSpPr txBox="1"/>
          <p:nvPr/>
        </p:nvSpPr>
        <p:spPr>
          <a:xfrm>
            <a:off x="6417578" y="3948396"/>
            <a:ext cx="3129094" cy="7571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it-IT" sz="1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45 </a:t>
            </a:r>
            <a:r>
              <a:rPr lang="it-IT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con il punto sperimentale </a:t>
            </a:r>
            <a:r>
              <a:rPr lang="it-IT" sz="10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D-CNTR vs S-CNTR</a:t>
            </a:r>
            <a:r>
              <a:rPr lang="it-IT" sz="1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</a:p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it-IT" sz="1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22 </a:t>
            </a:r>
            <a:r>
              <a:rPr lang="it-IT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con</a:t>
            </a:r>
            <a:r>
              <a:rPr lang="it-IT" sz="1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il punto sperimentale </a:t>
            </a:r>
            <a:r>
              <a:rPr lang="it-IT" sz="10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S-CNTR</a:t>
            </a:r>
            <a:r>
              <a:rPr lang="it-IT" sz="1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10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vs</a:t>
            </a:r>
            <a:r>
              <a:rPr lang="it-IT" sz="10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</a:t>
            </a:r>
            <a:r>
              <a:rPr lang="it-IT" sz="10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S-GH</a:t>
            </a:r>
            <a:endParaRPr lang="it-IT" sz="1000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lvl="0" algn="just">
              <a:lnSpc>
                <a:spcPct val="150000"/>
              </a:lnSpc>
              <a:spcAft>
                <a:spcPts val="0"/>
              </a:spcAft>
            </a:pPr>
            <a:r>
              <a:rPr lang="it-IT" sz="1000" b="1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4 </a:t>
            </a:r>
            <a:r>
              <a:rPr lang="it-IT" sz="1000" dirty="0">
                <a:solidFill>
                  <a:srgbClr val="00000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con il punto sperimentale </a:t>
            </a:r>
            <a:r>
              <a:rPr lang="it-IT" sz="10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D-CNTR vs D-GH</a:t>
            </a:r>
          </a:p>
        </p:txBody>
      </p:sp>
      <p:sp>
        <p:nvSpPr>
          <p:cNvPr id="37" name="CasellaDiTesto 36">
            <a:extLst>
              <a:ext uri="{FF2B5EF4-FFF2-40B4-BE49-F238E27FC236}">
                <a16:creationId xmlns:a16="http://schemas.microsoft.com/office/drawing/2014/main" id="{E763AF91-B221-41AE-8FCF-8A087615C8EB}"/>
              </a:ext>
            </a:extLst>
          </p:cNvPr>
          <p:cNvSpPr txBox="1"/>
          <p:nvPr/>
        </p:nvSpPr>
        <p:spPr>
          <a:xfrm>
            <a:off x="6690220" y="3569564"/>
            <a:ext cx="1765883" cy="4770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</a:pPr>
            <a:r>
              <a:rPr lang="it-IT" sz="1000" b="1" i="1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Tra i 150 trascritti, in comune</a:t>
            </a:r>
          </a:p>
          <a:p>
            <a:pPr>
              <a:spcBef>
                <a:spcPts val="600"/>
              </a:spcBef>
            </a:pPr>
            <a:r>
              <a:rPr lang="it-IT" sz="1000" b="1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↓</a:t>
            </a:r>
            <a:endParaRPr lang="it-IT" sz="1000" b="1" i="1" dirty="0">
              <a:solidFill>
                <a:srgbClr val="C00000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963F81C1-9059-419C-BA4C-202D22EE8F6B}"/>
              </a:ext>
            </a:extLst>
          </p:cNvPr>
          <p:cNvSpPr txBox="1"/>
          <p:nvPr/>
        </p:nvSpPr>
        <p:spPr>
          <a:xfrm>
            <a:off x="6260349" y="4851464"/>
            <a:ext cx="1593330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</a:pPr>
            <a:r>
              <a:rPr lang="it-IT" sz="9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AL BASALE</a:t>
            </a:r>
          </a:p>
          <a:p>
            <a:pPr marL="171450" lvl="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sz="9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D-CNTR: </a:t>
            </a:r>
            <a:r>
              <a:rPr lang="it-IT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Gruppo GHD</a:t>
            </a:r>
            <a:endParaRPr lang="it-IT" sz="9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lvl="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sz="9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S-CNTR: </a:t>
            </a:r>
            <a:r>
              <a:rPr lang="it-IT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Gruppo sani</a:t>
            </a:r>
            <a:endParaRPr lang="it-IT" sz="900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9" name="CasellaDiTesto 38">
            <a:extLst>
              <a:ext uri="{FF2B5EF4-FFF2-40B4-BE49-F238E27FC236}">
                <a16:creationId xmlns:a16="http://schemas.microsoft.com/office/drawing/2014/main" id="{B2B499A7-26A5-4924-8BB3-9B4A4BC0596D}"/>
              </a:ext>
            </a:extLst>
          </p:cNvPr>
          <p:cNvSpPr txBox="1"/>
          <p:nvPr/>
        </p:nvSpPr>
        <p:spPr>
          <a:xfrm>
            <a:off x="7299420" y="5583502"/>
            <a:ext cx="2155638" cy="6617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>
              <a:spcBef>
                <a:spcPts val="600"/>
              </a:spcBef>
            </a:pPr>
            <a:r>
              <a:rPr lang="it-IT" sz="9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Dopo 24h dallo stimolo con </a:t>
            </a:r>
            <a:r>
              <a:rPr lang="it-IT" sz="900" i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rh</a:t>
            </a:r>
            <a:r>
              <a:rPr lang="it-IT" sz="9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-GH</a:t>
            </a:r>
          </a:p>
          <a:p>
            <a:pPr marL="171450" lvl="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sz="9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D-GH: </a:t>
            </a:r>
            <a:r>
              <a:rPr lang="it-IT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Gruppo GHD</a:t>
            </a:r>
            <a:endParaRPr lang="it-IT" sz="9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lvl="0" indent="-171450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sz="9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S-GH: </a:t>
            </a:r>
            <a:r>
              <a:rPr lang="it-IT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Gruppo sani</a:t>
            </a:r>
            <a:endParaRPr lang="it-IT" sz="900" i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930522067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6032933-F7AD-458F-BE07-3392A5E308F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43706" y="157349"/>
            <a:ext cx="994096" cy="958396"/>
          </a:xfrm>
          <a:prstGeom prst="rect">
            <a:avLst/>
          </a:prstGeom>
          <a:noFill/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97A8872D-D54D-44BA-AB24-66644E4AB052}"/>
              </a:ext>
            </a:extLst>
          </p:cNvPr>
          <p:cNvSpPr/>
          <p:nvPr/>
        </p:nvSpPr>
        <p:spPr>
          <a:xfrm>
            <a:off x="864066" y="4228051"/>
            <a:ext cx="7558481" cy="1929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3DE2203-372E-4D16-97CF-D206CF49A3E5}"/>
              </a:ext>
            </a:extLst>
          </p:cNvPr>
          <p:cNvPicPr/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84"/>
          <a:stretch/>
        </p:blipFill>
        <p:spPr bwMode="auto">
          <a:xfrm>
            <a:off x="132421" y="2343302"/>
            <a:ext cx="7234916" cy="2320977"/>
          </a:xfrm>
          <a:prstGeom prst="rect">
            <a:avLst/>
          </a:prstGeom>
          <a:noFill/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06C3D949-EBD4-49FA-B232-8DB44D9C0FE3}"/>
              </a:ext>
            </a:extLst>
          </p:cNvPr>
          <p:cNvSpPr txBox="1"/>
          <p:nvPr/>
        </p:nvSpPr>
        <p:spPr>
          <a:xfrm>
            <a:off x="1321266" y="1265699"/>
            <a:ext cx="6157519" cy="107760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Come nei monociti di bambini con GHD, anche nei monociti di bambini GHD stimolati con </a:t>
            </a:r>
            <a:r>
              <a:rPr lang="it-IT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rh</a:t>
            </a: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-GH alcuni geni (</a:t>
            </a:r>
            <a:r>
              <a:rPr lang="it-IT" sz="11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HLA-A</a:t>
            </a:r>
            <a:r>
              <a:rPr lang="it-IT" sz="1100" i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11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CCR7</a:t>
            </a: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ricollegabili alla maturazione dendritica, risultavano fortemente </a:t>
            </a:r>
            <a:r>
              <a:rPr lang="it-IT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sovraespressi</a:t>
            </a: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in confronto ai monociti di bambini sani stimolati con </a:t>
            </a:r>
            <a:r>
              <a:rPr lang="it-IT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rh</a:t>
            </a: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-GH. </a:t>
            </a:r>
          </a:p>
          <a:p>
            <a:pPr>
              <a:lnSpc>
                <a:spcPct val="150000"/>
              </a:lnSpc>
            </a:pPr>
            <a:r>
              <a:rPr lang="it-IT" sz="11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it-IT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1737EAE8-A516-4D61-A812-35F141904F04}"/>
              </a:ext>
            </a:extLst>
          </p:cNvPr>
          <p:cNvSpPr txBox="1"/>
          <p:nvPr/>
        </p:nvSpPr>
        <p:spPr>
          <a:xfrm>
            <a:off x="3749879" y="130237"/>
            <a:ext cx="152679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RISULTATI</a:t>
            </a:r>
            <a:endParaRPr lang="it-IT" dirty="0">
              <a:solidFill>
                <a:prstClr val="black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53992499-FB85-487E-9609-FA02F78D3D70}"/>
              </a:ext>
            </a:extLst>
          </p:cNvPr>
          <p:cNvSpPr txBox="1"/>
          <p:nvPr/>
        </p:nvSpPr>
        <p:spPr>
          <a:xfrm>
            <a:off x="1052818" y="560079"/>
            <a:ext cx="6425967" cy="5263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 algn="ctr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sz="1000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ESPRESSIONE GENICA DIFFERENZIALE TRA MONOCITI DI BAMBINI SANI E CON DEFICIT DEL GH, STIMOLATI CON GH IN COLTURA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551091A8-92FF-4C46-8120-7FB09E076D40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66092" y="4664279"/>
            <a:ext cx="2713939" cy="2193721"/>
          </a:xfrm>
          <a:prstGeom prst="rect">
            <a:avLst/>
          </a:prstGeom>
          <a:noFill/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6AF39C77-2490-49D2-A292-EE687854CE04}"/>
              </a:ext>
            </a:extLst>
          </p:cNvPr>
          <p:cNvSpPr txBox="1"/>
          <p:nvPr/>
        </p:nvSpPr>
        <p:spPr>
          <a:xfrm>
            <a:off x="1237427" y="4982871"/>
            <a:ext cx="4538546" cy="12188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lnSpc>
                <a:spcPct val="150000"/>
              </a:lnSpc>
            </a:pPr>
            <a:r>
              <a:rPr lang="it-IT" sz="10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Sinopsi dell’espressione differenziale tra i punti sperimentali</a:t>
            </a:r>
            <a:r>
              <a:rPr lang="it-IT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algn="just">
              <a:lnSpc>
                <a:spcPct val="150000"/>
              </a:lnSpc>
            </a:pPr>
            <a:r>
              <a:rPr lang="it-IT" sz="10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numeri neri si riferiscono al numero di geni espressi differenzialmente, i numeri rossi si riferiscono ai geni in comune. </a:t>
            </a:r>
          </a:p>
          <a:p>
            <a:pPr algn="just">
              <a:lnSpc>
                <a:spcPct val="150000"/>
              </a:lnSpc>
            </a:pPr>
            <a:r>
              <a:rPr lang="it-IT" sz="1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</a:t>
            </a:r>
            <a:r>
              <a:rPr lang="it-IT" sz="1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monociti di bambini sani; </a:t>
            </a:r>
            <a:r>
              <a:rPr lang="it-IT" sz="1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</a:t>
            </a:r>
            <a:r>
              <a:rPr lang="it-IT" sz="1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monociti di bambini GHD; </a:t>
            </a:r>
          </a:p>
          <a:p>
            <a:pPr algn="just">
              <a:lnSpc>
                <a:spcPct val="150000"/>
              </a:lnSpc>
            </a:pPr>
            <a:r>
              <a:rPr lang="it-IT" sz="1000" b="1" i="1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-GH</a:t>
            </a:r>
            <a:r>
              <a:rPr lang="it-IT" sz="1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monociti S e D coltivatati per 24h con </a:t>
            </a:r>
            <a:r>
              <a:rPr lang="it-IT" sz="1000" dirty="0" err="1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rh</a:t>
            </a:r>
            <a:r>
              <a:rPr lang="it-IT" sz="1000" dirty="0">
                <a:solidFill>
                  <a:srgbClr val="C00000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-GH</a:t>
            </a:r>
          </a:p>
        </p:txBody>
      </p:sp>
      <p:sp>
        <p:nvSpPr>
          <p:cNvPr id="12" name="Freccia a destra 11">
            <a:extLst>
              <a:ext uri="{FF2B5EF4-FFF2-40B4-BE49-F238E27FC236}">
                <a16:creationId xmlns:a16="http://schemas.microsoft.com/office/drawing/2014/main" id="{1E163942-1A35-458D-81AD-2A48544D2C04}"/>
              </a:ext>
            </a:extLst>
          </p:cNvPr>
          <p:cNvSpPr/>
          <p:nvPr/>
        </p:nvSpPr>
        <p:spPr>
          <a:xfrm>
            <a:off x="5201175" y="5761139"/>
            <a:ext cx="352337" cy="371213"/>
          </a:xfrm>
          <a:prstGeom prst="rightArrow">
            <a:avLst/>
          </a:prstGeom>
          <a:noFill/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1479135320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147" name="Immagine 5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673" b="10985"/>
          <a:stretch/>
        </p:blipFill>
        <p:spPr bwMode="auto">
          <a:xfrm>
            <a:off x="5444455" y="3953364"/>
            <a:ext cx="3632433" cy="235945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50F3F0D9-5C6D-406D-A46F-21F50BF16A06}"/>
              </a:ext>
            </a:extLst>
          </p:cNvPr>
          <p:cNvSpPr/>
          <p:nvPr/>
        </p:nvSpPr>
        <p:spPr>
          <a:xfrm>
            <a:off x="864066" y="1585519"/>
            <a:ext cx="7566870" cy="33556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146" name="CasellaDiTesto 3"/>
          <p:cNvSpPr txBox="1">
            <a:spLocks noChangeArrowheads="1"/>
          </p:cNvSpPr>
          <p:nvPr/>
        </p:nvSpPr>
        <p:spPr bwMode="auto">
          <a:xfrm>
            <a:off x="272643" y="946614"/>
            <a:ext cx="6891556" cy="329320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alt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L’ormone somatotropo, noto anche come </a:t>
            </a:r>
            <a:r>
              <a:rPr lang="it-IT" altLang="it-IT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GH </a:t>
            </a:r>
            <a:r>
              <a:rPr lang="it-IT" alt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altLang="it-IT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Growth</a:t>
            </a:r>
            <a:r>
              <a:rPr lang="it-IT" altLang="it-IT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altLang="it-IT" sz="1600" b="1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Hormone</a:t>
            </a:r>
            <a:r>
              <a:rPr lang="it-IT" alt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), è un ormone peptidico secreto dall'adenoipofisi; è composto da </a:t>
            </a:r>
            <a:r>
              <a:rPr lang="it-IT" altLang="it-IT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191 amminoacidi </a:t>
            </a:r>
            <a:r>
              <a:rPr lang="it-IT" alt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ed ha un’emivita di circa </a:t>
            </a:r>
            <a:r>
              <a:rPr lang="it-IT" altLang="it-IT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20 minuti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it-IT" altLang="it-IT" sz="16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alt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sua principale funzione è quella di stimolare lo sviluppo dell'organismo umano promuovendo l'accrescimento e la divisione mitotica delle cellule di quasi tutti i tessuti corporei</a:t>
            </a:r>
          </a:p>
          <a:p>
            <a:pPr marL="285750" indent="-285750" algn="just">
              <a:buFont typeface="Wingdings" panose="05000000000000000000" pitchFamily="2" charset="2"/>
              <a:buChar char="§"/>
            </a:pPr>
            <a:endParaRPr 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</a:pP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Il GH, infatti, ha </a:t>
            </a:r>
            <a:r>
              <a:rPr lang="it-IT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effetti trascrizionali 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sulle cellule di molti organi, direttamente mediante l’attivazione </a:t>
            </a:r>
            <a:r>
              <a:rPr lang="it-IT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 proprio recettore 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GHR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 o indirettamente attraverso induzione </a:t>
            </a:r>
            <a:r>
              <a:rPr lang="it-IT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dell’IGF-1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di </a:t>
            </a:r>
            <a:r>
              <a:rPr lang="it-IT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altri mediatori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La presenza del GHR in quasi tutti i tessuti cellulari rende l’azione del GH </a:t>
            </a:r>
            <a:r>
              <a:rPr lang="it-IT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sistemica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anche se, ad oggi, </a:t>
            </a:r>
            <a:r>
              <a:rPr lang="it-IT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ancora non ben caratterizzata</a:t>
            </a:r>
            <a:endParaRPr lang="it-IT" altLang="it-IT" sz="1600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32C9838F-5B75-4721-BE90-5367BE9FE599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51428" y="293616"/>
            <a:ext cx="1119929" cy="1090567"/>
          </a:xfrm>
          <a:prstGeom prst="rect">
            <a:avLst/>
          </a:prstGeom>
          <a:noFill/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213A015F-BF34-405F-8E89-1EA515DAEBD8}"/>
              </a:ext>
            </a:extLst>
          </p:cNvPr>
          <p:cNvSpPr txBox="1"/>
          <p:nvPr/>
        </p:nvSpPr>
        <p:spPr>
          <a:xfrm>
            <a:off x="2986480" y="283453"/>
            <a:ext cx="332204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L’ORMONE SOMATOTROPO</a:t>
            </a:r>
          </a:p>
        </p:txBody>
      </p:sp>
    </p:spTree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6032933-F7AD-458F-BE07-3392A5E308F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96874" y="137457"/>
            <a:ext cx="851346" cy="836558"/>
          </a:xfrm>
          <a:prstGeom prst="rect">
            <a:avLst/>
          </a:prstGeom>
          <a:noFill/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97A8872D-D54D-44BA-AB24-66644E4AB052}"/>
              </a:ext>
            </a:extLst>
          </p:cNvPr>
          <p:cNvSpPr/>
          <p:nvPr/>
        </p:nvSpPr>
        <p:spPr>
          <a:xfrm>
            <a:off x="864066" y="4228051"/>
            <a:ext cx="7558481" cy="1929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8DC4A5A2-A6ED-4509-82F5-7D300CE43474}"/>
              </a:ext>
            </a:extLst>
          </p:cNvPr>
          <p:cNvSpPr txBox="1"/>
          <p:nvPr/>
        </p:nvSpPr>
        <p:spPr>
          <a:xfrm>
            <a:off x="5890109" y="382455"/>
            <a:ext cx="1677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RISULTATI</a:t>
            </a:r>
            <a:endParaRPr lang="it-IT" dirty="0">
              <a:solidFill>
                <a:prstClr val="black"/>
              </a:solidFill>
            </a:endParaRP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61869414-1D0E-4630-AFF3-915EE3210FBC}"/>
              </a:ext>
            </a:extLst>
          </p:cNvPr>
          <p:cNvPicPr/>
          <p:nvPr/>
        </p:nvPicPr>
        <p:blipFill rotWithShape="1">
          <a:blip r:embed="rId3"/>
          <a:srcRect l="6250" t="1811" r="3936" b="3258"/>
          <a:stretch/>
        </p:blipFill>
        <p:spPr bwMode="auto">
          <a:xfrm>
            <a:off x="93733" y="1629535"/>
            <a:ext cx="6591853" cy="5058344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E72301AC-B32C-424C-81BB-DDF531DEB56A}"/>
              </a:ext>
            </a:extLst>
          </p:cNvPr>
          <p:cNvSpPr txBox="1"/>
          <p:nvPr/>
        </p:nvSpPr>
        <p:spPr>
          <a:xfrm>
            <a:off x="4612394" y="1211632"/>
            <a:ext cx="4627275" cy="5078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9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ANALISI DEI PATHWAY BIOLOGICI DEI GENI DIFFERENZIALMENTE ESPRESSI</a:t>
            </a:r>
            <a:r>
              <a:rPr lang="it-IT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:</a:t>
            </a:r>
          </a:p>
          <a:p>
            <a:r>
              <a:rPr lang="it-IT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→  </a:t>
            </a:r>
            <a:r>
              <a:rPr lang="it-IT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monociti di bambini GHD </a:t>
            </a:r>
            <a:r>
              <a:rPr lang="it-IT" sz="9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vs</a:t>
            </a:r>
            <a:r>
              <a:rPr lang="it-IT" sz="9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monociti di bambini sani</a:t>
            </a:r>
            <a:endParaRPr lang="it-IT" sz="900" b="1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9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94940E05-6399-4234-A949-0DB9D234498B}"/>
              </a:ext>
            </a:extLst>
          </p:cNvPr>
          <p:cNvSpPr txBox="1"/>
          <p:nvPr/>
        </p:nvSpPr>
        <p:spPr>
          <a:xfrm>
            <a:off x="423108" y="286326"/>
            <a:ext cx="3950403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5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APPLICAZIONE SOFTWARE </a:t>
            </a:r>
            <a:r>
              <a:rPr lang="it-IT" sz="105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Ingenuity</a:t>
            </a:r>
            <a:r>
              <a:rPr lang="it-IT" sz="105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Pathway Analysis</a:t>
            </a:r>
            <a:r>
              <a:rPr lang="it-IT" sz="1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(IPA)</a:t>
            </a:r>
            <a:endParaRPr lang="it-IT" sz="105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10B25250-C8F8-4CB8-B469-C2F5E1F17A2C}"/>
              </a:ext>
            </a:extLst>
          </p:cNvPr>
          <p:cNvSpPr txBox="1"/>
          <p:nvPr/>
        </p:nvSpPr>
        <p:spPr>
          <a:xfrm>
            <a:off x="93733" y="708473"/>
            <a:ext cx="2399251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it-IT" sz="9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Banda arancione</a:t>
            </a:r>
            <a:r>
              <a:rPr lang="it-IT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attivazione del pathway</a:t>
            </a:r>
          </a:p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it-IT" sz="9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Banda blu</a:t>
            </a:r>
            <a:r>
              <a:rPr lang="it-IT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riduzione</a:t>
            </a:r>
          </a:p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it-IT" sz="9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Banda grigia</a:t>
            </a:r>
            <a:r>
              <a:rPr lang="it-IT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una modulazione significativa senza discriminazione attivazione/riduzione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endParaRPr lang="it-IT" sz="1200" dirty="0"/>
          </a:p>
        </p:txBody>
      </p:sp>
      <p:sp>
        <p:nvSpPr>
          <p:cNvPr id="13" name="Rettangolo 12">
            <a:extLst>
              <a:ext uri="{FF2B5EF4-FFF2-40B4-BE49-F238E27FC236}">
                <a16:creationId xmlns:a16="http://schemas.microsoft.com/office/drawing/2014/main" id="{9D9952B7-EB1A-43A7-BC55-16EC5F236416}"/>
              </a:ext>
            </a:extLst>
          </p:cNvPr>
          <p:cNvSpPr/>
          <p:nvPr/>
        </p:nvSpPr>
        <p:spPr>
          <a:xfrm>
            <a:off x="4612394" y="1123972"/>
            <a:ext cx="4377769" cy="539999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C91C28A4-4257-4092-AC26-9DEB3FA04B12}"/>
              </a:ext>
            </a:extLst>
          </p:cNvPr>
          <p:cNvSpPr txBox="1"/>
          <p:nvPr/>
        </p:nvSpPr>
        <p:spPr>
          <a:xfrm>
            <a:off x="6270112" y="3483680"/>
            <a:ext cx="2567910" cy="263149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 algn="just">
              <a:buFont typeface="Wingdings" panose="05000000000000000000" pitchFamily="2" charset="2"/>
              <a:buChar char="§"/>
            </a:pPr>
            <a:r>
              <a:rPr lang="it-IT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RIDUZIONE COMPLESSIVA DEL PATHWAY FUNZIONALE DELL’</a:t>
            </a:r>
            <a:r>
              <a:rPr lang="it-IT" sz="1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IL-8 </a:t>
            </a:r>
            <a:r>
              <a:rPr lang="it-IT" sz="10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dopo stimolo in coltura con </a:t>
            </a:r>
            <a:r>
              <a:rPr lang="it-IT" sz="1000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rh</a:t>
            </a:r>
            <a:r>
              <a:rPr lang="it-IT" sz="10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-GH </a:t>
            </a:r>
          </a:p>
          <a:p>
            <a:pPr lvl="0" algn="just">
              <a:lnSpc>
                <a:spcPct val="150000"/>
              </a:lnSpc>
            </a:pPr>
            <a:endParaRPr lang="it-IT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lvl="0" indent="-171450" algn="just">
              <a:buFont typeface="Wingdings" panose="05000000000000000000" pitchFamily="2" charset="2"/>
              <a:buChar char="§"/>
            </a:pPr>
            <a:r>
              <a:rPr lang="it-IT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AUMENTO DEL PATHWAY </a:t>
            </a:r>
            <a:r>
              <a:rPr lang="it-IT" sz="10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NUCLEAR FACTOR OF ACTIVATED T CELLS</a:t>
            </a:r>
            <a:r>
              <a:rPr lang="it-IT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it-IT" sz="1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NFAT</a:t>
            </a:r>
            <a:r>
              <a:rPr lang="it-IT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</a:t>
            </a:r>
            <a:r>
              <a:rPr lang="it-IT" sz="1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al basale </a:t>
            </a:r>
            <a:r>
              <a:rPr lang="it-IT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ancora più significativo</a:t>
            </a:r>
            <a:r>
              <a:rPr lang="it-IT" sz="10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dopo stimolo in coltura con </a:t>
            </a:r>
            <a:r>
              <a:rPr lang="it-IT" sz="1000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rh</a:t>
            </a:r>
            <a:r>
              <a:rPr lang="it-IT" sz="10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-GH</a:t>
            </a:r>
            <a:r>
              <a:rPr lang="it-IT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lvl="0" algn="just"/>
            <a:endParaRPr lang="it-IT" sz="10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it-IT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AUMENTO DEL PATHWAY  DI </a:t>
            </a:r>
            <a:r>
              <a:rPr lang="it-IT" sz="10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MATURAZIONE DELLE CELLULE DENDRITICHE </a:t>
            </a:r>
            <a:r>
              <a:rPr lang="it-IT" sz="10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al basale </a:t>
            </a:r>
            <a:r>
              <a:rPr lang="it-IT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 ancora più significativo</a:t>
            </a:r>
            <a:r>
              <a:rPr lang="it-IT" sz="10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dopo stimolo in coltura con </a:t>
            </a:r>
            <a:r>
              <a:rPr lang="it-IT" sz="1000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rh</a:t>
            </a:r>
            <a:r>
              <a:rPr lang="it-IT" sz="10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-GH</a:t>
            </a:r>
            <a:r>
              <a:rPr lang="it-IT" sz="10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171450" lvl="0" indent="-171450" algn="just">
              <a:buFont typeface="Wingdings" panose="05000000000000000000" pitchFamily="2" charset="2"/>
              <a:buChar char="§"/>
            </a:pPr>
            <a:endParaRPr lang="it-IT" sz="10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5" name="Freccia bidirezionale verticale 14">
            <a:extLst>
              <a:ext uri="{FF2B5EF4-FFF2-40B4-BE49-F238E27FC236}">
                <a16:creationId xmlns:a16="http://schemas.microsoft.com/office/drawing/2014/main" id="{5423EA38-F3CA-42B0-ACA3-0599CF954F8E}"/>
              </a:ext>
            </a:extLst>
          </p:cNvPr>
          <p:cNvSpPr/>
          <p:nvPr/>
        </p:nvSpPr>
        <p:spPr>
          <a:xfrm>
            <a:off x="7184223" y="1961170"/>
            <a:ext cx="494951" cy="1041952"/>
          </a:xfrm>
          <a:prstGeom prst="upDownArrow">
            <a:avLst/>
          </a:prstGeom>
          <a:ln>
            <a:solidFill>
              <a:schemeClr val="accent3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14D5425A-8043-4FD1-8E5C-6AE5CC0487ED}"/>
              </a:ext>
            </a:extLst>
          </p:cNvPr>
          <p:cNvSpPr/>
          <p:nvPr/>
        </p:nvSpPr>
        <p:spPr>
          <a:xfrm>
            <a:off x="6159533" y="3349315"/>
            <a:ext cx="2789068" cy="2694963"/>
          </a:xfrm>
          <a:prstGeom prst="rect">
            <a:avLst/>
          </a:prstGeom>
          <a:noFill/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4814D429-C450-4BC4-A0BE-4F06E8C18E8E}"/>
              </a:ext>
            </a:extLst>
          </p:cNvPr>
          <p:cNvSpPr txBox="1"/>
          <p:nvPr/>
        </p:nvSpPr>
        <p:spPr>
          <a:xfrm>
            <a:off x="2398309" y="708473"/>
            <a:ext cx="2026124" cy="7848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 algn="just">
              <a:buFont typeface="Wingdings" panose="05000000000000000000" pitchFamily="2" charset="2"/>
              <a:buChar char="§"/>
            </a:pPr>
            <a:r>
              <a:rPr lang="it-IT" sz="9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Stringa </a:t>
            </a:r>
            <a:r>
              <a:rPr lang="it-IT" sz="9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log (p-</a:t>
            </a:r>
            <a:r>
              <a:rPr lang="it-IT" sz="900" i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value</a:t>
            </a:r>
            <a:r>
              <a:rPr lang="it-IT" sz="9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)</a:t>
            </a:r>
            <a:r>
              <a:rPr lang="it-IT" sz="9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it-IT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significatività dei risultati espressi con un valore soglia (</a:t>
            </a:r>
            <a:r>
              <a:rPr lang="it-IT" sz="900" i="1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threshold</a:t>
            </a:r>
            <a:r>
              <a:rPr lang="it-IT" sz="9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compreso tra 0.0 (nessuna significatività) e 4.0 (massima significatività).</a:t>
            </a:r>
          </a:p>
        </p:txBody>
      </p:sp>
    </p:spTree>
    <p:extLst>
      <p:ext uri="{BB962C8B-B14F-4D97-AF65-F5344CB8AC3E}">
        <p14:creationId xmlns:p14="http://schemas.microsoft.com/office/powerpoint/2010/main" val="3325680715"/>
      </p:ext>
    </p:extLst>
  </p:cSld>
  <p:clrMapOvr>
    <a:masterClrMapping/>
  </p:clrMapOvr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6032933-F7AD-458F-BE07-3392A5E308F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07515" y="257439"/>
            <a:ext cx="1027651" cy="965779"/>
          </a:xfrm>
          <a:prstGeom prst="rect">
            <a:avLst/>
          </a:prstGeom>
          <a:noFill/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97A8872D-D54D-44BA-AB24-66644E4AB052}"/>
              </a:ext>
            </a:extLst>
          </p:cNvPr>
          <p:cNvSpPr/>
          <p:nvPr/>
        </p:nvSpPr>
        <p:spPr>
          <a:xfrm>
            <a:off x="864066" y="4228051"/>
            <a:ext cx="7558481" cy="1929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DAA68D45-4AF4-4B8A-9565-2C3CD78547D7}"/>
              </a:ext>
            </a:extLst>
          </p:cNvPr>
          <p:cNvPicPr/>
          <p:nvPr/>
        </p:nvPicPr>
        <p:blipFill rotWithShape="1">
          <a:blip r:embed="rId3"/>
          <a:srcRect l="2735" r="4813" b="907"/>
          <a:stretch/>
        </p:blipFill>
        <p:spPr bwMode="auto">
          <a:xfrm>
            <a:off x="155196" y="740329"/>
            <a:ext cx="6379828" cy="5377341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7" name="Immagine 6">
            <a:extLst>
              <a:ext uri="{FF2B5EF4-FFF2-40B4-BE49-F238E27FC236}">
                <a16:creationId xmlns:a16="http://schemas.microsoft.com/office/drawing/2014/main" id="{D4F10DFE-8439-45D8-96AF-670D9CB12A28}"/>
              </a:ext>
            </a:extLst>
          </p:cNvPr>
          <p:cNvPicPr/>
          <p:nvPr/>
        </p:nvPicPr>
        <p:blipFill rotWithShape="1">
          <a:blip r:embed="rId4"/>
          <a:srcRect t="4084" r="3419" b="2010"/>
          <a:stretch/>
        </p:blipFill>
        <p:spPr>
          <a:xfrm>
            <a:off x="6359115" y="1515586"/>
            <a:ext cx="2696799" cy="4105038"/>
          </a:xfrm>
          <a:prstGeom prst="rect">
            <a:avLst/>
          </a:prstGeom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6C15E8C3-13F1-432E-A897-F5B056E5B120}"/>
              </a:ext>
            </a:extLst>
          </p:cNvPr>
          <p:cNvSpPr txBox="1"/>
          <p:nvPr/>
        </p:nvSpPr>
        <p:spPr>
          <a:xfrm>
            <a:off x="264514" y="5545123"/>
            <a:ext cx="4207080" cy="25391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sz="105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APPLICAZIONE SOFTWARE </a:t>
            </a:r>
            <a:r>
              <a:rPr lang="it-IT" sz="1050" b="1" i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Ingenuity</a:t>
            </a:r>
            <a:r>
              <a:rPr lang="it-IT" sz="105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Pathway Analysis</a:t>
            </a:r>
            <a:r>
              <a:rPr lang="it-IT" sz="105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(IPA)</a:t>
            </a:r>
            <a:endParaRPr lang="it-IT" sz="105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832A8668-6C17-4076-9CE0-DFFDA11366EC}"/>
              </a:ext>
            </a:extLst>
          </p:cNvPr>
          <p:cNvSpPr txBox="1"/>
          <p:nvPr/>
        </p:nvSpPr>
        <p:spPr>
          <a:xfrm>
            <a:off x="146811" y="616786"/>
            <a:ext cx="48656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RUOLO DI </a:t>
            </a:r>
            <a:r>
              <a:rPr lang="it-IT" sz="11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NFAT </a:t>
            </a:r>
            <a:r>
              <a:rPr lang="it-IT" sz="11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NELLA REGOLAZIONE DELLA RISPOSTA IMMUNE</a:t>
            </a:r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0C1AFF1E-6DAD-4F77-9DE1-254BC40DAD1F}"/>
              </a:ext>
            </a:extLst>
          </p:cNvPr>
          <p:cNvSpPr txBox="1"/>
          <p:nvPr/>
        </p:nvSpPr>
        <p:spPr>
          <a:xfrm>
            <a:off x="3827477" y="109407"/>
            <a:ext cx="1489045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sz="160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RISULTATI</a:t>
            </a:r>
            <a:endParaRPr lang="it-IT" sz="1600" dirty="0">
              <a:solidFill>
                <a:prstClr val="black"/>
              </a:solidFill>
            </a:endParaRP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2047C983-EF51-47BE-A80C-E29D795FC53E}"/>
              </a:ext>
            </a:extLst>
          </p:cNvPr>
          <p:cNvSpPr txBox="1"/>
          <p:nvPr/>
        </p:nvSpPr>
        <p:spPr>
          <a:xfrm>
            <a:off x="6216242" y="5768965"/>
            <a:ext cx="2839672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it-IT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it-IT" sz="8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Legenda di predizione: attività dei singoli geni coinvolti in uno specifico pathway. Il grado di attività genica è correlato a una scala cromatica»</a:t>
            </a:r>
          </a:p>
          <a:p>
            <a:pPr lvl="0" algn="just"/>
            <a:r>
              <a:rPr lang="it-IT" sz="8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it-IT" sz="1600" dirty="0"/>
          </a:p>
        </p:txBody>
      </p:sp>
    </p:spTree>
    <p:extLst>
      <p:ext uri="{BB962C8B-B14F-4D97-AF65-F5344CB8AC3E}">
        <p14:creationId xmlns:p14="http://schemas.microsoft.com/office/powerpoint/2010/main" val="2020798131"/>
      </p:ext>
    </p:extLst>
  </p:cSld>
  <p:clrMapOvr>
    <a:masterClrMapping/>
  </p:clrMapOvr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97A8872D-D54D-44BA-AB24-66644E4AB052}"/>
              </a:ext>
            </a:extLst>
          </p:cNvPr>
          <p:cNvSpPr/>
          <p:nvPr/>
        </p:nvSpPr>
        <p:spPr>
          <a:xfrm>
            <a:off x="864066" y="4228051"/>
            <a:ext cx="7558481" cy="1929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6" name="Immagine 5">
            <a:extLst>
              <a:ext uri="{FF2B5EF4-FFF2-40B4-BE49-F238E27FC236}">
                <a16:creationId xmlns:a16="http://schemas.microsoft.com/office/drawing/2014/main" id="{AF71D9D2-A44A-46B2-B612-EC5059B1D988}"/>
              </a:ext>
            </a:extLst>
          </p:cNvPr>
          <p:cNvPicPr/>
          <p:nvPr/>
        </p:nvPicPr>
        <p:blipFill rotWithShape="1">
          <a:blip r:embed="rId2"/>
          <a:srcRect l="5179" r="921"/>
          <a:stretch/>
        </p:blipFill>
        <p:spPr bwMode="auto">
          <a:xfrm>
            <a:off x="226502" y="851610"/>
            <a:ext cx="8833608" cy="5154779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10A1BCDC-0293-4018-A2E4-39E3DB4CD7D4}"/>
              </a:ext>
            </a:extLst>
          </p:cNvPr>
          <p:cNvSpPr txBox="1"/>
          <p:nvPr/>
        </p:nvSpPr>
        <p:spPr>
          <a:xfrm>
            <a:off x="3879908" y="108949"/>
            <a:ext cx="16190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RISULTATI</a:t>
            </a:r>
            <a:endParaRPr lang="it-IT" dirty="0">
              <a:solidFill>
                <a:prstClr val="black"/>
              </a:solidFill>
            </a:endParaRPr>
          </a:p>
        </p:txBody>
      </p:sp>
      <p:sp>
        <p:nvSpPr>
          <p:cNvPr id="7" name="CasellaDiTesto 6">
            <a:extLst>
              <a:ext uri="{FF2B5EF4-FFF2-40B4-BE49-F238E27FC236}">
                <a16:creationId xmlns:a16="http://schemas.microsoft.com/office/drawing/2014/main" id="{D74DEAA0-1084-41D2-9D3A-3B42B027907B}"/>
              </a:ext>
            </a:extLst>
          </p:cNvPr>
          <p:cNvSpPr txBox="1"/>
          <p:nvPr/>
        </p:nvSpPr>
        <p:spPr>
          <a:xfrm>
            <a:off x="155196" y="549696"/>
            <a:ext cx="4815281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MATURAZIONE E ATTIVAZIONE DELLA CELLULA DENDRITICA DURANTE LA RISPOSTA CELLULO-MEDIATA</a:t>
            </a:r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pic>
        <p:nvPicPr>
          <p:cNvPr id="4" name="Immagine 3">
            <a:extLst>
              <a:ext uri="{FF2B5EF4-FFF2-40B4-BE49-F238E27FC236}">
                <a16:creationId xmlns:a16="http://schemas.microsoft.com/office/drawing/2014/main" id="{06032933-F7AD-458F-BE07-3392A5E308F2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26260" y="222472"/>
            <a:ext cx="1073791" cy="1015174"/>
          </a:xfrm>
          <a:prstGeom prst="rect">
            <a:avLst/>
          </a:prstGeom>
          <a:noFill/>
        </p:spPr>
      </p:pic>
      <p:sp>
        <p:nvSpPr>
          <p:cNvPr id="8" name="CasellaDiTesto 7">
            <a:extLst>
              <a:ext uri="{FF2B5EF4-FFF2-40B4-BE49-F238E27FC236}">
                <a16:creationId xmlns:a16="http://schemas.microsoft.com/office/drawing/2014/main" id="{DE5A314F-2F91-4478-9CFD-4D960BB8AE60}"/>
              </a:ext>
            </a:extLst>
          </p:cNvPr>
          <p:cNvSpPr txBox="1"/>
          <p:nvPr/>
        </p:nvSpPr>
        <p:spPr>
          <a:xfrm>
            <a:off x="155196" y="6054387"/>
            <a:ext cx="3855543" cy="253916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lvl="0"/>
            <a:r>
              <a:rPr lang="it-IT" sz="105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APPLICAZIONE SOFTWARE </a:t>
            </a:r>
            <a:r>
              <a:rPr lang="it-IT" sz="1050" b="1" i="1" dirty="0" err="1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Ingenuity</a:t>
            </a:r>
            <a:r>
              <a:rPr lang="it-IT" sz="1050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Pathway Analysis</a:t>
            </a:r>
            <a:r>
              <a:rPr lang="it-IT" sz="1050" b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(IPA)</a:t>
            </a:r>
            <a:endParaRPr lang="it-IT" sz="1050" b="1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9" name="Connettore 2 8">
            <a:extLst>
              <a:ext uri="{FF2B5EF4-FFF2-40B4-BE49-F238E27FC236}">
                <a16:creationId xmlns:a16="http://schemas.microsoft.com/office/drawing/2014/main" id="{02DE8CF0-8234-4AF3-AF1D-F13BB1C2A154}"/>
              </a:ext>
            </a:extLst>
          </p:cNvPr>
          <p:cNvCxnSpPr>
            <a:cxnSpLocks/>
          </p:cNvCxnSpPr>
          <p:nvPr/>
        </p:nvCxnSpPr>
        <p:spPr>
          <a:xfrm>
            <a:off x="2902591" y="4180053"/>
            <a:ext cx="201336" cy="33322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Connettore 2 9">
            <a:extLst>
              <a:ext uri="{FF2B5EF4-FFF2-40B4-BE49-F238E27FC236}">
                <a16:creationId xmlns:a16="http://schemas.microsoft.com/office/drawing/2014/main" id="{3FA9E631-FF59-47A5-AC1D-628A82C6FCB6}"/>
              </a:ext>
            </a:extLst>
          </p:cNvPr>
          <p:cNvCxnSpPr>
            <a:cxnSpLocks/>
          </p:cNvCxnSpPr>
          <p:nvPr/>
        </p:nvCxnSpPr>
        <p:spPr>
          <a:xfrm flipH="1">
            <a:off x="5268288" y="4180053"/>
            <a:ext cx="230695" cy="333223"/>
          </a:xfrm>
          <a:prstGeom prst="straightConnector1">
            <a:avLst/>
          </a:prstGeom>
          <a:ln w="3810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014883897"/>
      </p:ext>
    </p:extLst>
  </p:cSld>
  <p:clrMapOvr>
    <a:masterClrMapping/>
  </p:clrMapOvr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6032933-F7AD-458F-BE07-3392A5E308F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67070" y="333244"/>
            <a:ext cx="955757" cy="897141"/>
          </a:xfrm>
          <a:prstGeom prst="rect">
            <a:avLst/>
          </a:prstGeom>
          <a:noFill/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97A8872D-D54D-44BA-AB24-66644E4AB052}"/>
              </a:ext>
            </a:extLst>
          </p:cNvPr>
          <p:cNvSpPr/>
          <p:nvPr/>
        </p:nvSpPr>
        <p:spPr>
          <a:xfrm>
            <a:off x="864066" y="4228051"/>
            <a:ext cx="7558481" cy="1929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C7FAB442-BFBA-4E7E-99C7-914E42C32237}"/>
              </a:ext>
            </a:extLst>
          </p:cNvPr>
          <p:cNvSpPr txBox="1"/>
          <p:nvPr/>
        </p:nvSpPr>
        <p:spPr>
          <a:xfrm>
            <a:off x="232760" y="2342485"/>
            <a:ext cx="4341302" cy="110799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 membri della famiglia NFAT sono fattori di trascrizione cruciali che controllano l’espressione di citochine </a:t>
            </a:r>
            <a:r>
              <a:rPr lang="it-IT" sz="11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proinfiammatorie</a:t>
            </a: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dell’immunità nei linfociti T e B </a:t>
            </a:r>
          </a:p>
          <a:p>
            <a:pPr algn="just"/>
            <a:endParaRPr lang="it-IT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ctr">
              <a:buFont typeface="Wingdings" panose="05000000000000000000" pitchFamily="2" charset="2"/>
              <a:buChar char="§"/>
            </a:pP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Ruoli della famiglia NFAT nelle cellule dendritiche e nei macrofagi: risposte immunitarie protettive ai patogeni 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9C4A2E6D-8BFE-4835-AB0E-8F002496F3F5}"/>
              </a:ext>
            </a:extLst>
          </p:cNvPr>
          <p:cNvSpPr txBox="1"/>
          <p:nvPr/>
        </p:nvSpPr>
        <p:spPr>
          <a:xfrm>
            <a:off x="5018085" y="716041"/>
            <a:ext cx="26970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4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ANALISI DIFFERENZIALE </a:t>
            </a:r>
          </a:p>
        </p:txBody>
      </p: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6B5E936A-49E9-4937-A82C-096D68D14E73}"/>
              </a:ext>
            </a:extLst>
          </p:cNvPr>
          <p:cNvSpPr txBox="1"/>
          <p:nvPr/>
        </p:nvSpPr>
        <p:spPr>
          <a:xfrm>
            <a:off x="4253218" y="4913966"/>
            <a:ext cx="4735586" cy="127727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Aumento dell’attività dendritica (aumento trascrizionale di CCR7, HLA-A, HLA-C e del pathway di NFAT) → </a:t>
            </a:r>
            <a:r>
              <a:rPr lang="it-IT" sz="11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stato di maggiore </a:t>
            </a:r>
            <a:r>
              <a:rPr lang="it-IT" sz="1100" i="1" dirty="0" err="1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immunoreattività</a:t>
            </a:r>
            <a:r>
              <a:rPr lang="it-IT" sz="11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nei </a:t>
            </a:r>
            <a:r>
              <a:rPr lang="it-IT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soggetti con GHD </a:t>
            </a: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nei quali è già documentato un aumento degli </a:t>
            </a:r>
            <a:r>
              <a:rPr lang="it-IT" sz="11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indici infiammatori quali TNFα, PCR, fibrinogeno, IL-6 </a:t>
            </a:r>
          </a:p>
          <a:p>
            <a:pPr algn="just"/>
            <a:endParaRPr lang="it-IT" sz="11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Valutazione più approfondita </a:t>
            </a:r>
            <a:r>
              <a:rPr lang="it-IT" sz="11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stato pro-infiammatorio</a:t>
            </a: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nei </a:t>
            </a:r>
            <a:r>
              <a:rPr lang="it-IT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bambini con deficit del GH.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DE7E1191-87C4-40EE-9336-DD4413899A59}"/>
              </a:ext>
            </a:extLst>
          </p:cNvPr>
          <p:cNvSpPr txBox="1"/>
          <p:nvPr/>
        </p:nvSpPr>
        <p:spPr>
          <a:xfrm>
            <a:off x="3015221" y="168626"/>
            <a:ext cx="5209564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NFAT e ATTIVAZIONE CELLULE DENDRIRICHE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14693249-452B-43D0-935A-79222663DE30}"/>
              </a:ext>
            </a:extLst>
          </p:cNvPr>
          <p:cNvPicPr>
            <a:picLocks noChangeAspect="1"/>
          </p:cNvPicPr>
          <p:nvPr/>
        </p:nvPicPr>
        <p:blipFill rotWithShape="1">
          <a:blip r:embed="rId3"/>
          <a:srcRect l="6301" t="245" r="1484" b="11611"/>
          <a:stretch/>
        </p:blipFill>
        <p:spPr>
          <a:xfrm>
            <a:off x="251803" y="143857"/>
            <a:ext cx="2448395" cy="1917265"/>
          </a:xfrm>
          <a:prstGeom prst="rect">
            <a:avLst/>
          </a:prstGeom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FF05D230-6334-4D75-91DB-9369AB96B4F9}"/>
              </a:ext>
            </a:extLst>
          </p:cNvPr>
          <p:cNvSpPr txBox="1"/>
          <p:nvPr/>
        </p:nvSpPr>
        <p:spPr>
          <a:xfrm>
            <a:off x="2853508" y="2023235"/>
            <a:ext cx="1096861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NFAT</a:t>
            </a:r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CBD7E5B9-4F2E-4886-A948-EE85B4299019}"/>
              </a:ext>
            </a:extLst>
          </p:cNvPr>
          <p:cNvSpPr txBox="1"/>
          <p:nvPr/>
        </p:nvSpPr>
        <p:spPr>
          <a:xfrm>
            <a:off x="592472" y="3920274"/>
            <a:ext cx="2491530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u="sng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CELLULE DENDRITICHE</a:t>
            </a:r>
          </a:p>
        </p:txBody>
      </p:sp>
      <p:sp>
        <p:nvSpPr>
          <p:cNvPr id="16" name="CasellaDiTesto 15">
            <a:extLst>
              <a:ext uri="{FF2B5EF4-FFF2-40B4-BE49-F238E27FC236}">
                <a16:creationId xmlns:a16="http://schemas.microsoft.com/office/drawing/2014/main" id="{E56257B8-BA75-4F7C-9915-EDE774859B58}"/>
              </a:ext>
            </a:extLst>
          </p:cNvPr>
          <p:cNvSpPr txBox="1"/>
          <p:nvPr/>
        </p:nvSpPr>
        <p:spPr>
          <a:xfrm>
            <a:off x="215577" y="4302337"/>
            <a:ext cx="3734792" cy="22929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 algn="just">
              <a:buFont typeface="Wingdings" panose="05000000000000000000" pitchFamily="2" charset="2"/>
              <a:buChar char="§"/>
            </a:pPr>
            <a:r>
              <a:rPr lang="it-IT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Ruolo chiave nella iniziazione e regolazione della risposta immunitaria </a:t>
            </a:r>
          </a:p>
          <a:p>
            <a:pPr lvl="0" algn="just"/>
            <a:endParaRPr lang="it-IT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lvl="0" indent="-171450" algn="just">
              <a:buFont typeface="Wingdings" panose="05000000000000000000" pitchFamily="2" charset="2"/>
              <a:buChar char="§"/>
            </a:pPr>
            <a:r>
              <a:rPr lang="it-IT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Assieme ai macrofagi e ai linfociti B, importanti </a:t>
            </a:r>
            <a:r>
              <a:rPr lang="it-IT" sz="1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APCs</a:t>
            </a:r>
            <a:r>
              <a:rPr lang="it-IT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pPr lvl="0" algn="just"/>
            <a:endParaRPr lang="it-IT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lvl="0" indent="-171450" algn="just">
              <a:buFont typeface="Wingdings" panose="05000000000000000000" pitchFamily="2" charset="2"/>
              <a:buChar char="§"/>
            </a:pPr>
            <a:r>
              <a:rPr lang="it-IT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Fase più importante → </a:t>
            </a:r>
            <a:r>
              <a:rPr lang="it-IT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attivazione</a:t>
            </a:r>
            <a:r>
              <a:rPr lang="it-IT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o maturazione: espressione </a:t>
            </a:r>
            <a:r>
              <a:rPr lang="it-IT" sz="1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DCs</a:t>
            </a:r>
            <a:r>
              <a:rPr lang="it-IT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1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molecole del complesso maggiore di istocompatibilità di classe 2</a:t>
            </a:r>
            <a:r>
              <a:rPr lang="it-IT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(MHC, class II) assieme a molecole co-</a:t>
            </a:r>
            <a:r>
              <a:rPr lang="it-IT" sz="1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stimolatorie</a:t>
            </a:r>
            <a:r>
              <a:rPr lang="it-IT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11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recettore </a:t>
            </a:r>
            <a:r>
              <a:rPr lang="it-IT" sz="11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CCR7</a:t>
            </a:r>
            <a:r>
              <a:rPr lang="it-IT" sz="11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sz="1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Chemokine</a:t>
            </a:r>
            <a:r>
              <a:rPr lang="it-IT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Receptor 7) </a:t>
            </a:r>
          </a:p>
          <a:p>
            <a:pPr lvl="0" algn="just"/>
            <a:endParaRPr lang="it-IT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it-IT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just"/>
            <a:endParaRPr lang="it-IT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8" name="CasellaDiTesto 17">
            <a:extLst>
              <a:ext uri="{FF2B5EF4-FFF2-40B4-BE49-F238E27FC236}">
                <a16:creationId xmlns:a16="http://schemas.microsoft.com/office/drawing/2014/main" id="{21AE4556-B04B-45F3-AD1C-B4DC9EB06F2A}"/>
              </a:ext>
            </a:extLst>
          </p:cNvPr>
          <p:cNvSpPr txBox="1"/>
          <p:nvPr/>
        </p:nvSpPr>
        <p:spPr>
          <a:xfrm>
            <a:off x="5018085" y="1632111"/>
            <a:ext cx="3426864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 algn="just">
              <a:buFont typeface="Wingdings" panose="05000000000000000000" pitchFamily="2" charset="2"/>
              <a:buChar char="§"/>
            </a:pPr>
            <a:r>
              <a:rPr lang="it-IT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Notevole aumento dell’espressione di </a:t>
            </a:r>
            <a:r>
              <a:rPr lang="it-IT" sz="11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HLA-A</a:t>
            </a:r>
            <a:r>
              <a:rPr lang="it-IT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1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 HLA-C </a:t>
            </a:r>
            <a:r>
              <a:rPr lang="it-IT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sz="11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FC 3.2</a:t>
            </a:r>
            <a:r>
              <a:rPr lang="it-IT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e </a:t>
            </a:r>
            <a:r>
              <a:rPr lang="it-IT" sz="11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CCR7 </a:t>
            </a:r>
            <a:r>
              <a:rPr lang="it-IT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sz="11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FC 2.9</a:t>
            </a:r>
            <a:r>
              <a:rPr lang="it-IT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nei monociti di bambini con GHD </a:t>
            </a:r>
            <a:r>
              <a:rPr lang="it-IT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vs </a:t>
            </a:r>
            <a:r>
              <a:rPr lang="it-IT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monociti bambini sani</a:t>
            </a:r>
          </a:p>
          <a:p>
            <a:pPr marL="171450" lvl="0" indent="-171450" algn="just">
              <a:buFont typeface="Wingdings" panose="05000000000000000000" pitchFamily="2" charset="2"/>
              <a:buChar char="§"/>
            </a:pPr>
            <a:endParaRPr lang="it-IT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lvl="0" indent="-171450" algn="just">
              <a:buFont typeface="Wingdings" panose="05000000000000000000" pitchFamily="2" charset="2"/>
              <a:buChar char="§"/>
            </a:pPr>
            <a:r>
              <a:rPr lang="it-IT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Ancora più notevole aumento di </a:t>
            </a:r>
            <a:r>
              <a:rPr lang="it-IT" sz="11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CCR7</a:t>
            </a:r>
            <a:r>
              <a:rPr lang="it-IT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it-IT" sz="11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FC 3.28</a:t>
            </a:r>
            <a:r>
              <a:rPr lang="it-IT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)  nei monociti di bambini con GHD </a:t>
            </a:r>
            <a:r>
              <a:rPr lang="it-IT" sz="11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dopo stimolazione con </a:t>
            </a:r>
            <a:r>
              <a:rPr lang="it-IT" sz="1100" u="sng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rh</a:t>
            </a:r>
            <a:r>
              <a:rPr lang="it-IT" sz="11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-GH</a:t>
            </a:r>
            <a:r>
              <a:rPr lang="it-IT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rispetto ai monociti di bambini sani. </a:t>
            </a:r>
          </a:p>
          <a:p>
            <a:pPr lvl="0" algn="just"/>
            <a:r>
              <a:rPr lang="it-IT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«Azione indiretta del GH </a:t>
            </a:r>
            <a:r>
              <a:rPr lang="it-IT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in vivo»</a:t>
            </a:r>
            <a:endParaRPr lang="it-IT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9" name="Freccia in giù 18">
            <a:extLst>
              <a:ext uri="{FF2B5EF4-FFF2-40B4-BE49-F238E27FC236}">
                <a16:creationId xmlns:a16="http://schemas.microsoft.com/office/drawing/2014/main" id="{D767F3C7-BEEB-426F-B102-174D484BFBD2}"/>
              </a:ext>
            </a:extLst>
          </p:cNvPr>
          <p:cNvSpPr/>
          <p:nvPr/>
        </p:nvSpPr>
        <p:spPr>
          <a:xfrm>
            <a:off x="5431995" y="1147933"/>
            <a:ext cx="376015" cy="307777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DCCE41A4-1AF7-43CB-B472-2460D9C012D1}"/>
              </a:ext>
            </a:extLst>
          </p:cNvPr>
          <p:cNvSpPr txBox="1"/>
          <p:nvPr/>
        </p:nvSpPr>
        <p:spPr>
          <a:xfrm>
            <a:off x="5062903" y="3396301"/>
            <a:ext cx="3593385" cy="67710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>
              <a:spcBef>
                <a:spcPts val="600"/>
              </a:spcBef>
            </a:pPr>
            <a:r>
              <a:rPr lang="it-IT" sz="11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EFFETTI CLINICI? </a:t>
            </a:r>
          </a:p>
          <a:p>
            <a:pPr algn="ctr">
              <a:spcBef>
                <a:spcPts val="600"/>
              </a:spcBef>
            </a:pPr>
            <a:r>
              <a:rPr lang="it-IT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«</a:t>
            </a: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Complessità sistema immune e molteplicità delle relazione tra le sue componenti cellulari» </a:t>
            </a:r>
          </a:p>
        </p:txBody>
      </p:sp>
      <p:sp>
        <p:nvSpPr>
          <p:cNvPr id="21" name="Freccia in giù 20">
            <a:extLst>
              <a:ext uri="{FF2B5EF4-FFF2-40B4-BE49-F238E27FC236}">
                <a16:creationId xmlns:a16="http://schemas.microsoft.com/office/drawing/2014/main" id="{A8421BCD-6D96-46D0-9135-5C229DD1DE9B}"/>
              </a:ext>
            </a:extLst>
          </p:cNvPr>
          <p:cNvSpPr/>
          <p:nvPr/>
        </p:nvSpPr>
        <p:spPr>
          <a:xfrm>
            <a:off x="7342927" y="3016974"/>
            <a:ext cx="376015" cy="307777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2" name="Freccia in giù 21">
            <a:extLst>
              <a:ext uri="{FF2B5EF4-FFF2-40B4-BE49-F238E27FC236}">
                <a16:creationId xmlns:a16="http://schemas.microsoft.com/office/drawing/2014/main" id="{82E77AF3-BC06-46B0-BE63-F9DEF0EF0937}"/>
              </a:ext>
            </a:extLst>
          </p:cNvPr>
          <p:cNvSpPr/>
          <p:nvPr/>
        </p:nvSpPr>
        <p:spPr>
          <a:xfrm>
            <a:off x="6671587" y="4541170"/>
            <a:ext cx="376015" cy="307777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4" name="CasellaDiTesto 23">
            <a:extLst>
              <a:ext uri="{FF2B5EF4-FFF2-40B4-BE49-F238E27FC236}">
                <a16:creationId xmlns:a16="http://schemas.microsoft.com/office/drawing/2014/main" id="{85ABD513-E9FE-4CE4-AC7F-48E4306C24FF}"/>
              </a:ext>
            </a:extLst>
          </p:cNvPr>
          <p:cNvSpPr txBox="1"/>
          <p:nvPr/>
        </p:nvSpPr>
        <p:spPr>
          <a:xfrm>
            <a:off x="6271312" y="4159388"/>
            <a:ext cx="144383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IN DEFINITIVA</a:t>
            </a:r>
          </a:p>
        </p:txBody>
      </p:sp>
    </p:spTree>
    <p:extLst>
      <p:ext uri="{BB962C8B-B14F-4D97-AF65-F5344CB8AC3E}">
        <p14:creationId xmlns:p14="http://schemas.microsoft.com/office/powerpoint/2010/main" val="2508107422"/>
      </p:ext>
    </p:extLst>
  </p:cSld>
  <p:clrMapOvr>
    <a:masterClrMapping/>
  </p:clrMapOvr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6032933-F7AD-458F-BE07-3392A5E308F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9960" y="110110"/>
            <a:ext cx="941665" cy="897697"/>
          </a:xfrm>
          <a:prstGeom prst="rect">
            <a:avLst/>
          </a:prstGeom>
          <a:noFill/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97A8872D-D54D-44BA-AB24-66644E4AB052}"/>
              </a:ext>
            </a:extLst>
          </p:cNvPr>
          <p:cNvSpPr/>
          <p:nvPr/>
        </p:nvSpPr>
        <p:spPr>
          <a:xfrm>
            <a:off x="864066" y="4228051"/>
            <a:ext cx="7558481" cy="1929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EE5F2B0-7B61-4108-90B0-261C43FA59E4}"/>
              </a:ext>
            </a:extLst>
          </p:cNvPr>
          <p:cNvSpPr txBox="1"/>
          <p:nvPr/>
        </p:nvSpPr>
        <p:spPr>
          <a:xfrm>
            <a:off x="1895912" y="159393"/>
            <a:ext cx="5217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CONCLUSIONI E PROSPETTIVE FUTURE</a:t>
            </a:r>
          </a:p>
        </p:txBody>
      </p:sp>
      <p:pic>
        <p:nvPicPr>
          <p:cNvPr id="10" name="Immagine 9">
            <a:extLst>
              <a:ext uri="{FF2B5EF4-FFF2-40B4-BE49-F238E27FC236}">
                <a16:creationId xmlns:a16="http://schemas.microsoft.com/office/drawing/2014/main" id="{5E47570E-2882-4D1E-8F6A-E5B747E5BA62}"/>
              </a:ext>
            </a:extLst>
          </p:cNvPr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5112444" y="4009938"/>
            <a:ext cx="3531821" cy="2279247"/>
          </a:xfrm>
          <a:prstGeom prst="rect">
            <a:avLst/>
          </a:prstGeom>
        </p:spPr>
      </p:pic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1C0FBAFD-B0E9-4FB8-9A3E-F691FD952603}"/>
              </a:ext>
            </a:extLst>
          </p:cNvPr>
          <p:cNvSpPr txBox="1"/>
          <p:nvPr/>
        </p:nvSpPr>
        <p:spPr>
          <a:xfrm>
            <a:off x="95384" y="923726"/>
            <a:ext cx="4827044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 algn="just">
              <a:buFont typeface="Wingdings" panose="05000000000000000000" pitchFamily="2" charset="2"/>
              <a:buChar char="§"/>
            </a:pPr>
            <a:r>
              <a:rPr lang="it-IT" sz="11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Il deficit di GH influenza il sistema immunitario</a:t>
            </a:r>
            <a:r>
              <a:rPr lang="it-IT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nei bambini affetti da GHD </a:t>
            </a:r>
          </a:p>
          <a:p>
            <a:pPr marL="171450" lvl="0" indent="-171450" algn="just">
              <a:buFont typeface="Wingdings" panose="05000000000000000000" pitchFamily="2" charset="2"/>
              <a:buChar char="§"/>
            </a:pPr>
            <a:endParaRPr lang="it-IT" sz="1100" dirty="0">
              <a:solidFill>
                <a:prstClr val="black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lvl="0" indent="-171450" algn="just">
              <a:buFont typeface="Wingdings" panose="05000000000000000000" pitchFamily="2" charset="2"/>
              <a:buChar char="§"/>
            </a:pPr>
            <a:r>
              <a:rPr lang="it-IT" sz="11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Il GH ha profondi effetti trascrizionali sui i monociti</a:t>
            </a:r>
            <a:r>
              <a:rPr lang="it-IT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diretti o mediati</a:t>
            </a:r>
          </a:p>
          <a:p>
            <a:pPr marL="171450" lvl="0" indent="-171450" algn="just">
              <a:buFont typeface="Wingdings" panose="05000000000000000000" pitchFamily="2" charset="2"/>
              <a:buChar char="§"/>
            </a:pPr>
            <a:endParaRPr lang="it-IT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lvl="0" indent="-171450" algn="just">
              <a:buFont typeface="Wingdings" panose="05000000000000000000" pitchFamily="2" charset="2"/>
              <a:buChar char="§"/>
            </a:pPr>
            <a:r>
              <a:rPr lang="it-IT" sz="11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Azione di modulazione indiretta del GH sulla maturazione dendritica</a:t>
            </a:r>
            <a:endParaRPr lang="it-IT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Cellule dendritiche: cosa sono? - BioPills">
            <a:extLst>
              <a:ext uri="{FF2B5EF4-FFF2-40B4-BE49-F238E27FC236}">
                <a16:creationId xmlns:a16="http://schemas.microsoft.com/office/drawing/2014/main" id="{A43319DB-6F15-4ED8-B011-5B1F09EB1A68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651" y="4293538"/>
            <a:ext cx="3431906" cy="192186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7D688B49-0034-4E79-B29C-6EA14F633736}"/>
              </a:ext>
            </a:extLst>
          </p:cNvPr>
          <p:cNvSpPr txBox="1"/>
          <p:nvPr/>
        </p:nvSpPr>
        <p:spPr>
          <a:xfrm>
            <a:off x="1895912" y="2761644"/>
            <a:ext cx="5630338" cy="144655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 algn="just">
              <a:buFont typeface="Wingdings" panose="05000000000000000000" pitchFamily="2" charset="2"/>
              <a:buChar char="q"/>
            </a:pPr>
            <a:r>
              <a:rPr lang="it-IT" sz="11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Alla luce di questi risultati </a:t>
            </a:r>
            <a:r>
              <a:rPr lang="it-IT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analisi più approfondita della </a:t>
            </a:r>
            <a:r>
              <a:rPr lang="it-IT" sz="11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risposta immunitaria </a:t>
            </a:r>
            <a:r>
              <a:rPr lang="it-IT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o predisposizione a malattie autoimmuni, allergiche o infiammatorie nei </a:t>
            </a:r>
            <a:r>
              <a:rPr lang="it-IT" sz="11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bambini con GHD</a:t>
            </a:r>
            <a:r>
              <a:rPr lang="it-IT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pPr lvl="0" algn="just"/>
            <a:endParaRPr lang="it-IT" sz="11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lvl="0" indent="-171450" algn="just">
              <a:buFont typeface="Wingdings" panose="05000000000000000000" pitchFamily="2" charset="2"/>
              <a:buChar char="q"/>
            </a:pPr>
            <a:r>
              <a:rPr lang="it-IT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1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Adulti GHD → </a:t>
            </a:r>
            <a:r>
              <a:rPr lang="it-IT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stato pro-infiammatorio in associazione alla patologia </a:t>
            </a:r>
            <a:r>
              <a:rPr lang="it-IT" sz="1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ateroscelorotica</a:t>
            </a:r>
            <a:r>
              <a:rPr lang="it-IT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</a:p>
          <a:p>
            <a:pPr lvl="0" algn="just"/>
            <a:r>
              <a:rPr lang="it-IT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it-IT" sz="11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PROSPETTIVE FUTURE </a:t>
            </a:r>
            <a:r>
              <a:rPr lang="it-IT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→ verificare se la componente infiammatoria della placca</a:t>
            </a:r>
          </a:p>
          <a:p>
            <a:pPr lvl="0" algn="just"/>
            <a:r>
              <a:rPr lang="it-IT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</a:t>
            </a:r>
            <a:r>
              <a:rPr lang="it-IT" sz="11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ateromatosica</a:t>
            </a:r>
            <a:r>
              <a:rPr lang="it-IT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dei soggetti con GHD risenta del maggior stato di attivazione dendritica</a:t>
            </a:r>
          </a:p>
          <a:p>
            <a:pPr lvl="0" algn="just"/>
            <a:r>
              <a:rPr lang="it-IT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     conseguente al deficit di GH.  </a:t>
            </a:r>
          </a:p>
          <a:p>
            <a:pPr lvl="0"/>
            <a:r>
              <a:rPr lang="it-IT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  <a:endParaRPr lang="it-IT" dirty="0"/>
          </a:p>
        </p:txBody>
      </p:sp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1A854542-98D7-4D95-8B23-7F0488999E6C}"/>
              </a:ext>
            </a:extLst>
          </p:cNvPr>
          <p:cNvSpPr txBox="1"/>
          <p:nvPr/>
        </p:nvSpPr>
        <p:spPr>
          <a:xfrm>
            <a:off x="5003387" y="1121227"/>
            <a:ext cx="3568518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just"/>
            <a:r>
              <a:rPr lang="it-IT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Gli studi pubblicati sugli effetti del GH sul sistema immune sono talvolta contraddittori, pur sostenendo </a:t>
            </a:r>
            <a:r>
              <a:rPr lang="it-IT" sz="1100" i="1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complessivamente un’azione di stimolo</a:t>
            </a:r>
            <a:r>
              <a:rPr lang="it-IT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mentre non vi sono studi che documentino alterazioni dello stato immunitario nei bambini con GHD</a:t>
            </a:r>
            <a:endParaRPr lang="it-IT" i="1" dirty="0">
              <a:solidFill>
                <a:prstClr val="black"/>
              </a:solidFill>
            </a:endParaRPr>
          </a:p>
        </p:txBody>
      </p:sp>
      <p:sp>
        <p:nvSpPr>
          <p:cNvPr id="15" name="Freccia bidirezionale verticale 14">
            <a:extLst>
              <a:ext uri="{FF2B5EF4-FFF2-40B4-BE49-F238E27FC236}">
                <a16:creationId xmlns:a16="http://schemas.microsoft.com/office/drawing/2014/main" id="{42A9AD98-A4D2-4017-A476-690BBD3E4B63}"/>
              </a:ext>
            </a:extLst>
          </p:cNvPr>
          <p:cNvSpPr/>
          <p:nvPr/>
        </p:nvSpPr>
        <p:spPr>
          <a:xfrm rot="5400000">
            <a:off x="4629713" y="2115807"/>
            <a:ext cx="418852" cy="702133"/>
          </a:xfrm>
          <a:prstGeom prst="up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199941530"/>
      </p:ext>
    </p:extLst>
  </p:cSld>
  <p:clrMapOvr>
    <a:masterClrMapping/>
  </p:clrMapOvr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Immagine 3">
            <a:extLst>
              <a:ext uri="{FF2B5EF4-FFF2-40B4-BE49-F238E27FC236}">
                <a16:creationId xmlns:a16="http://schemas.microsoft.com/office/drawing/2014/main" id="{06032933-F7AD-458F-BE07-3392A5E308F2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77930" y="159393"/>
            <a:ext cx="1010874" cy="938720"/>
          </a:xfrm>
          <a:prstGeom prst="rect">
            <a:avLst/>
          </a:prstGeom>
          <a:noFill/>
        </p:spPr>
      </p:pic>
      <p:sp>
        <p:nvSpPr>
          <p:cNvPr id="5" name="Rettangolo 4">
            <a:extLst>
              <a:ext uri="{FF2B5EF4-FFF2-40B4-BE49-F238E27FC236}">
                <a16:creationId xmlns:a16="http://schemas.microsoft.com/office/drawing/2014/main" id="{97A8872D-D54D-44BA-AB24-66644E4AB052}"/>
              </a:ext>
            </a:extLst>
          </p:cNvPr>
          <p:cNvSpPr/>
          <p:nvPr/>
        </p:nvSpPr>
        <p:spPr>
          <a:xfrm>
            <a:off x="864066" y="4228051"/>
            <a:ext cx="7558481" cy="19294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" name="CasellaDiTesto 1">
            <a:extLst>
              <a:ext uri="{FF2B5EF4-FFF2-40B4-BE49-F238E27FC236}">
                <a16:creationId xmlns:a16="http://schemas.microsoft.com/office/drawing/2014/main" id="{73BB347F-A054-47E9-A1F6-D3C66EFB7DC1}"/>
              </a:ext>
            </a:extLst>
          </p:cNvPr>
          <p:cNvSpPr txBox="1"/>
          <p:nvPr/>
        </p:nvSpPr>
        <p:spPr>
          <a:xfrm>
            <a:off x="616586" y="1999397"/>
            <a:ext cx="4455307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Specifico profilo di espressione genica “</a:t>
            </a:r>
            <a:r>
              <a:rPr lang="it-IT" sz="1100" i="1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geni GHD</a:t>
            </a: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” esaminabile su monociti di sangue periferico che, una volta verificato in un numero più ampio di pazienti, potrebbe rappresentare una </a:t>
            </a:r>
            <a:r>
              <a:rPr lang="it-IT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alternativa ai test di stimolo </a:t>
            </a:r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 orientare la diagnosi del deficit di GH. 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2920A8E8-6374-4189-B620-E39454A1FC4C}"/>
              </a:ext>
            </a:extLst>
          </p:cNvPr>
          <p:cNvSpPr txBox="1"/>
          <p:nvPr/>
        </p:nvSpPr>
        <p:spPr>
          <a:xfrm>
            <a:off x="549101" y="798031"/>
            <a:ext cx="4232623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lvl="0" indent="-171450" algn="ctr">
              <a:spcBef>
                <a:spcPts val="600"/>
              </a:spcBef>
              <a:buFont typeface="Wingdings" panose="05000000000000000000" pitchFamily="2" charset="2"/>
              <a:buChar char="§"/>
            </a:pPr>
            <a:r>
              <a:rPr lang="it-IT" sz="1100" dirty="0">
                <a:solidFill>
                  <a:srgbClr val="C000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58 geni differenzialmente espressi tra i monociti di soggetti sani e con GHD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AB7F3109-6CB4-48A2-A57B-42872B9B7230}"/>
              </a:ext>
            </a:extLst>
          </p:cNvPr>
          <p:cNvSpPr txBox="1"/>
          <p:nvPr/>
        </p:nvSpPr>
        <p:spPr>
          <a:xfrm>
            <a:off x="5528343" y="2362878"/>
            <a:ext cx="3410126" cy="93871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1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Individuare biomarcatori specifici e diagnostici anche delle altre varianti eziopatogenetiche responsabili del GHD (ad esempio, le condizioni legate alla presenza di </a:t>
            </a:r>
            <a:r>
              <a:rPr lang="it-IT" sz="11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isoforme</a:t>
            </a:r>
            <a:r>
              <a:rPr lang="it-IT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del GH con scarsa o assente </a:t>
            </a:r>
            <a:r>
              <a:rPr lang="it-IT" sz="11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bioattività</a:t>
            </a:r>
            <a:r>
              <a:rPr lang="it-IT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ormonale</a:t>
            </a:r>
          </a:p>
        </p:txBody>
      </p:sp>
      <p:sp>
        <p:nvSpPr>
          <p:cNvPr id="9" name="CasellaDiTesto 8">
            <a:extLst>
              <a:ext uri="{FF2B5EF4-FFF2-40B4-BE49-F238E27FC236}">
                <a16:creationId xmlns:a16="http://schemas.microsoft.com/office/drawing/2014/main" id="{6EE5F2B0-7B61-4108-90B0-261C43FA59E4}"/>
              </a:ext>
            </a:extLst>
          </p:cNvPr>
          <p:cNvSpPr txBox="1"/>
          <p:nvPr/>
        </p:nvSpPr>
        <p:spPr>
          <a:xfrm>
            <a:off x="2172748" y="197738"/>
            <a:ext cx="521795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CONCLUSIONI E PROSPETTIVE FUTURE</a:t>
            </a:r>
          </a:p>
        </p:txBody>
      </p:sp>
      <p:pic>
        <p:nvPicPr>
          <p:cNvPr id="2050" name="Picture 2" descr="GH Ormone della Crescita: Cos'è, Funzioni, Assunzione | Pazienti.it">
            <a:extLst>
              <a:ext uri="{FF2B5EF4-FFF2-40B4-BE49-F238E27FC236}">
                <a16:creationId xmlns:a16="http://schemas.microsoft.com/office/drawing/2014/main" id="{74415613-BA13-48F1-889E-DC39AF8F621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4066" y="3940871"/>
            <a:ext cx="3506598" cy="2158749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Freccia in giù 12">
            <a:extLst>
              <a:ext uri="{FF2B5EF4-FFF2-40B4-BE49-F238E27FC236}">
                <a16:creationId xmlns:a16="http://schemas.microsoft.com/office/drawing/2014/main" id="{1B91D796-A972-4D79-9035-DEEDEAA0E13F}"/>
              </a:ext>
            </a:extLst>
          </p:cNvPr>
          <p:cNvSpPr/>
          <p:nvPr/>
        </p:nvSpPr>
        <p:spPr>
          <a:xfrm>
            <a:off x="2600958" y="1440770"/>
            <a:ext cx="376015" cy="307777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9F88BE97-ECD5-4E7D-8666-DAAEC597C164}"/>
              </a:ext>
            </a:extLst>
          </p:cNvPr>
          <p:cNvSpPr txBox="1"/>
          <p:nvPr/>
        </p:nvSpPr>
        <p:spPr>
          <a:xfrm>
            <a:off x="482831" y="3177261"/>
            <a:ext cx="4555226" cy="4308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it-IT" sz="11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Espressione geni GHD relativa ad un pool di geni costanti → </a:t>
            </a:r>
            <a:r>
              <a:rPr lang="it-IT" sz="11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sistema di analisi NGS di un pannello personalizzato</a:t>
            </a:r>
            <a:endParaRPr lang="it-IT" u="sng" dirty="0"/>
          </a:p>
        </p:txBody>
      </p:sp>
      <p:pic>
        <p:nvPicPr>
          <p:cNvPr id="3074" name="Picture 2" descr="Schemi del sillogismo e premesse inespresse">
            <a:extLst>
              <a:ext uri="{FF2B5EF4-FFF2-40B4-BE49-F238E27FC236}">
                <a16:creationId xmlns:a16="http://schemas.microsoft.com/office/drawing/2014/main" id="{D853F122-ED8F-46AA-8DCC-6FFE76E47ED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66282" y="3582878"/>
            <a:ext cx="3558231" cy="260580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CasellaDiTesto 13">
            <a:extLst>
              <a:ext uri="{FF2B5EF4-FFF2-40B4-BE49-F238E27FC236}">
                <a16:creationId xmlns:a16="http://schemas.microsoft.com/office/drawing/2014/main" id="{30EE3455-FE02-4A24-86F0-40D45F46FAAD}"/>
              </a:ext>
            </a:extLst>
          </p:cNvPr>
          <p:cNvSpPr txBox="1"/>
          <p:nvPr/>
        </p:nvSpPr>
        <p:spPr>
          <a:xfrm>
            <a:off x="6235204" y="1479831"/>
            <a:ext cx="2105636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PROSPETTIVE FUTURE</a:t>
            </a:r>
            <a:endParaRPr lang="it-IT" u="sng" dirty="0"/>
          </a:p>
        </p:txBody>
      </p:sp>
      <p:sp>
        <p:nvSpPr>
          <p:cNvPr id="17" name="Freccia in giù 16">
            <a:extLst>
              <a:ext uri="{FF2B5EF4-FFF2-40B4-BE49-F238E27FC236}">
                <a16:creationId xmlns:a16="http://schemas.microsoft.com/office/drawing/2014/main" id="{E6318988-4A71-48E6-9315-3DAEE9EF703B}"/>
              </a:ext>
            </a:extLst>
          </p:cNvPr>
          <p:cNvSpPr/>
          <p:nvPr/>
        </p:nvSpPr>
        <p:spPr>
          <a:xfrm>
            <a:off x="6857391" y="1844528"/>
            <a:ext cx="376015" cy="307777"/>
          </a:xfrm>
          <a:prstGeom prst="downArrow">
            <a:avLst/>
          </a:prstGeom>
          <a:solidFill>
            <a:schemeClr val="accent6">
              <a:lumMod val="7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991CAC1E-D859-424E-BAB7-7730875BCAE0}"/>
              </a:ext>
            </a:extLst>
          </p:cNvPr>
          <p:cNvSpPr txBox="1"/>
          <p:nvPr/>
        </p:nvSpPr>
        <p:spPr>
          <a:xfrm>
            <a:off x="5159229" y="798031"/>
            <a:ext cx="2726422" cy="60016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100" i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L’identificazione di un profilo trascrizionale correlato alla </a:t>
            </a:r>
            <a:r>
              <a:rPr lang="it-IT" sz="1100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condizione di GHD da ridotta o assente secrezione ormonale</a:t>
            </a:r>
            <a:endParaRPr lang="it-IT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cxnSp>
        <p:nvCxnSpPr>
          <p:cNvPr id="18" name="Connettore diritto 17">
            <a:extLst>
              <a:ext uri="{FF2B5EF4-FFF2-40B4-BE49-F238E27FC236}">
                <a16:creationId xmlns:a16="http://schemas.microsoft.com/office/drawing/2014/main" id="{1E715E19-6C82-4D76-8142-C48FA6C01594}"/>
              </a:ext>
            </a:extLst>
          </p:cNvPr>
          <p:cNvCxnSpPr>
            <a:cxnSpLocks/>
          </p:cNvCxnSpPr>
          <p:nvPr/>
        </p:nvCxnSpPr>
        <p:spPr>
          <a:xfrm>
            <a:off x="5402510" y="1430716"/>
            <a:ext cx="0" cy="213701"/>
          </a:xfrm>
          <a:prstGeom prst="line">
            <a:avLst/>
          </a:prstGeom>
          <a:ln>
            <a:solidFill>
              <a:schemeClr val="accent6">
                <a:lumMod val="75000"/>
              </a:schemeClr>
            </a:solidFill>
          </a:ln>
        </p:spPr>
        <p:style>
          <a:lnRef idx="1">
            <a:schemeClr val="accent5"/>
          </a:lnRef>
          <a:fillRef idx="0">
            <a:schemeClr val="accent5"/>
          </a:fillRef>
          <a:effectRef idx="0">
            <a:schemeClr val="accent5"/>
          </a:effectRef>
          <a:fontRef idx="minor">
            <a:schemeClr val="tx1"/>
          </a:fontRef>
        </p:style>
      </p:cxnSp>
      <p:cxnSp>
        <p:nvCxnSpPr>
          <p:cNvPr id="21" name="Connettore 2 20">
            <a:extLst>
              <a:ext uri="{FF2B5EF4-FFF2-40B4-BE49-F238E27FC236}">
                <a16:creationId xmlns:a16="http://schemas.microsoft.com/office/drawing/2014/main" id="{7E1ABD8A-56AB-4696-8D07-ABFF67E38023}"/>
              </a:ext>
            </a:extLst>
          </p:cNvPr>
          <p:cNvCxnSpPr>
            <a:cxnSpLocks/>
          </p:cNvCxnSpPr>
          <p:nvPr/>
        </p:nvCxnSpPr>
        <p:spPr>
          <a:xfrm>
            <a:off x="5402510" y="1633953"/>
            <a:ext cx="707492" cy="0"/>
          </a:xfrm>
          <a:prstGeom prst="straightConnector1">
            <a:avLst/>
          </a:prstGeom>
          <a:ln>
            <a:solidFill>
              <a:schemeClr val="accent6">
                <a:lumMod val="75000"/>
              </a:schemeClr>
            </a:solidFill>
            <a:tailEnd type="triangle"/>
          </a:ln>
        </p:spPr>
        <p:style>
          <a:lnRef idx="1">
            <a:schemeClr val="accent6"/>
          </a:lnRef>
          <a:fillRef idx="0">
            <a:schemeClr val="accent6"/>
          </a:fillRef>
          <a:effectRef idx="0">
            <a:schemeClr val="accent6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403077204"/>
      </p:ext>
    </p:extLst>
  </p:cSld>
  <p:clrMapOvr>
    <a:masterClrMapping/>
  </p:clrMapOvr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Rettangolo 5">
            <a:extLst>
              <a:ext uri="{FF2B5EF4-FFF2-40B4-BE49-F238E27FC236}">
                <a16:creationId xmlns:a16="http://schemas.microsoft.com/office/drawing/2014/main" id="{3BA2FDDB-4917-43B4-B3C4-35E34040DC57}"/>
              </a:ext>
            </a:extLst>
          </p:cNvPr>
          <p:cNvSpPr/>
          <p:nvPr/>
        </p:nvSpPr>
        <p:spPr>
          <a:xfrm>
            <a:off x="5262623" y="4199309"/>
            <a:ext cx="3126003" cy="30777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0" name="Rettangolo 9">
            <a:extLst>
              <a:ext uri="{FF2B5EF4-FFF2-40B4-BE49-F238E27FC236}">
                <a16:creationId xmlns:a16="http://schemas.microsoft.com/office/drawing/2014/main" id="{A7577E5E-BFCC-4771-AC83-CF2F6312CD21}"/>
              </a:ext>
            </a:extLst>
          </p:cNvPr>
          <p:cNvSpPr/>
          <p:nvPr/>
        </p:nvSpPr>
        <p:spPr>
          <a:xfrm>
            <a:off x="136243" y="913229"/>
            <a:ext cx="9034576" cy="5425654"/>
          </a:xfrm>
          <a:prstGeom prst="rect">
            <a:avLst/>
          </a:prstGeom>
          <a:solidFill>
            <a:schemeClr val="accent6">
              <a:lumMod val="40000"/>
              <a:lumOff val="60000"/>
              <a:alpha val="19000"/>
            </a:scheme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 dirty="0"/>
          </a:p>
        </p:txBody>
      </p:sp>
      <p:pic>
        <p:nvPicPr>
          <p:cNvPr id="3" name="Immagine 2">
            <a:extLst>
              <a:ext uri="{FF2B5EF4-FFF2-40B4-BE49-F238E27FC236}">
                <a16:creationId xmlns:a16="http://schemas.microsoft.com/office/drawing/2014/main" id="{221A308E-9064-48E3-92A6-5216F7BB638C}"/>
              </a:ext>
            </a:extLst>
          </p:cNvPr>
          <p:cNvPicPr>
            <a:picLocks noChangeAspect="1"/>
          </p:cNvPicPr>
          <p:nvPr/>
        </p:nvPicPr>
        <p:blipFill rotWithShape="1">
          <a:blip r:embed="rId2"/>
          <a:srcRect r="529"/>
          <a:stretch/>
        </p:blipFill>
        <p:spPr>
          <a:xfrm>
            <a:off x="136243" y="1220840"/>
            <a:ext cx="5211921" cy="4199139"/>
          </a:xfrm>
          <a:prstGeom prst="rect">
            <a:avLst/>
          </a:prstGeom>
        </p:spPr>
      </p:pic>
      <p:sp>
        <p:nvSpPr>
          <p:cNvPr id="9" name="CasellaDiTesto 8">
            <a:extLst>
              <a:ext uri="{FF2B5EF4-FFF2-40B4-BE49-F238E27FC236}">
                <a16:creationId xmlns:a16="http://schemas.microsoft.com/office/drawing/2014/main" id="{12EB6691-7DBC-4265-B772-7B6EFE27872A}"/>
              </a:ext>
            </a:extLst>
          </p:cNvPr>
          <p:cNvSpPr txBox="1"/>
          <p:nvPr/>
        </p:nvSpPr>
        <p:spPr>
          <a:xfrm>
            <a:off x="136243" y="5476582"/>
            <a:ext cx="3489820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Bef>
                <a:spcPts val="600"/>
              </a:spcBef>
              <a:defRPr/>
            </a:pPr>
            <a:r>
              <a:rPr lang="it-IT" sz="1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«I </a:t>
            </a:r>
            <a:r>
              <a:rPr lang="it-IT" sz="1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am</a:t>
            </a:r>
            <a:r>
              <a:rPr lang="it-IT" sz="1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a part of </a:t>
            </a:r>
            <a:r>
              <a:rPr lang="it-IT" sz="1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all</a:t>
            </a:r>
            <a:r>
              <a:rPr lang="it-IT" sz="1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it-IT" sz="1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that</a:t>
            </a:r>
            <a:r>
              <a:rPr lang="it-IT" sz="1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I </a:t>
            </a:r>
            <a:r>
              <a:rPr lang="it-IT" sz="1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have</a:t>
            </a:r>
            <a:r>
              <a:rPr lang="it-IT" sz="1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 </a:t>
            </a:r>
            <a:r>
              <a:rPr lang="it-IT" sz="1200" b="1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met</a:t>
            </a:r>
            <a:r>
              <a:rPr lang="it-IT" sz="1200" b="1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j-lt"/>
              </a:rPr>
              <a:t>»</a:t>
            </a:r>
          </a:p>
        </p:txBody>
      </p:sp>
      <p:pic>
        <p:nvPicPr>
          <p:cNvPr id="7" name="Immagine 6">
            <a:extLst>
              <a:ext uri="{FF2B5EF4-FFF2-40B4-BE49-F238E27FC236}">
                <a16:creationId xmlns:a16="http://schemas.microsoft.com/office/drawing/2014/main" id="{1947DA29-1863-40C1-9D41-8024F7C81D5D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03788" y="168624"/>
            <a:ext cx="1329047" cy="1246135"/>
          </a:xfrm>
          <a:prstGeom prst="rect">
            <a:avLst/>
          </a:prstGeom>
          <a:noFill/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C61403EA-D238-4DE1-A518-26A67987CACE}"/>
              </a:ext>
            </a:extLst>
          </p:cNvPr>
          <p:cNvSpPr txBox="1"/>
          <p:nvPr/>
        </p:nvSpPr>
        <p:spPr>
          <a:xfrm>
            <a:off x="5390935" y="3579532"/>
            <a:ext cx="3737113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>
              <a:spcAft>
                <a:spcPts val="0"/>
              </a:spcAft>
            </a:pPr>
            <a:r>
              <a:rPr lang="it-IT" sz="1200" i="1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Prof.re M. Vitale, Prof.re </a:t>
            </a:r>
            <a:r>
              <a:rPr lang="it-IT" sz="1200" i="1" dirty="0" err="1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Vajro</a:t>
            </a:r>
            <a:r>
              <a:rPr lang="it-IT" sz="1200" i="1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, Prof.re A. </a:t>
            </a:r>
            <a:r>
              <a:rPr lang="it-IT" sz="1200" i="1" dirty="0" err="1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Weisz</a:t>
            </a:r>
            <a:r>
              <a:rPr lang="it-IT" sz="1200" i="1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e il Prof.re V. Casolaro per il contributo nella fase di progettazione di questo studio</a:t>
            </a:r>
            <a:endParaRPr lang="it-IT" sz="1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it-IT" sz="1200" i="1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it-IT" sz="1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it-IT" sz="1200" i="1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le </a:t>
            </a:r>
            <a:r>
              <a:rPr lang="it-IT" sz="1200" i="1" dirty="0" err="1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Dott.sse</a:t>
            </a:r>
            <a:r>
              <a:rPr lang="it-IT" sz="1200" i="1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 M. Vitale, L. Mautone, Y. D’Agostino e R. Tarallo per la collaborazione nella realizzazione degli esperimenti e del sequenziamento di nuova generazione,</a:t>
            </a:r>
            <a:endParaRPr lang="it-IT" sz="1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pPr algn="just">
              <a:spcAft>
                <a:spcPts val="0"/>
              </a:spcAft>
            </a:pPr>
            <a:r>
              <a:rPr lang="it-IT" sz="1200" i="1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 </a:t>
            </a:r>
            <a:endParaRPr lang="it-IT" sz="1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ea typeface="Times New Roman" panose="02020603050405020304" pitchFamily="18" charset="0"/>
            </a:endParaRPr>
          </a:p>
          <a:p>
            <a:r>
              <a:rPr lang="it-IT" sz="1200" i="1" dirty="0">
                <a:solidFill>
                  <a:srgbClr val="231F2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il Dott.re D. Memoli per l’analisi bioinformatica e </a:t>
            </a:r>
            <a:r>
              <a:rPr lang="it-IT" sz="12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Gene </a:t>
            </a:r>
            <a:r>
              <a:rPr lang="it-IT" sz="12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ea typeface="Times New Roman" panose="02020603050405020304" pitchFamily="18" charset="0"/>
              </a:rPr>
              <a:t>Ontology</a:t>
            </a:r>
            <a:endParaRPr lang="it-IT" sz="1200" i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</a:endParaRP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9476CC1-69CD-44E2-A9FB-21EDF1BBFC37}"/>
              </a:ext>
            </a:extLst>
          </p:cNvPr>
          <p:cNvSpPr txBox="1"/>
          <p:nvPr/>
        </p:nvSpPr>
        <p:spPr>
          <a:xfrm>
            <a:off x="6515969" y="2965621"/>
            <a:ext cx="202758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spcAft>
                <a:spcPts val="0"/>
              </a:spcAft>
            </a:pPr>
            <a:r>
              <a:rPr lang="it-IT" sz="1400" b="1" i="1" dirty="0">
                <a:solidFill>
                  <a:srgbClr val="231F20"/>
                </a:solidFill>
                <a:latin typeface="Times New Roman" panose="02020603050405020304" pitchFamily="18" charset="0"/>
                <a:ea typeface="Times New Roman" panose="02020603050405020304" pitchFamily="18" charset="0"/>
              </a:rPr>
              <a:t>«Riconoscimenti»</a:t>
            </a:r>
            <a:endParaRPr lang="it-IT" sz="1200" dirty="0">
              <a:latin typeface="Times New Roman" panose="02020603050405020304" pitchFamily="18" charset="0"/>
              <a:ea typeface="Times New Roman" panose="02020603050405020304" pitchFamily="18" charset="0"/>
            </a:endParaRP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F200745C-4D84-46D4-A722-5DCE71C8E306}"/>
              </a:ext>
            </a:extLst>
          </p:cNvPr>
          <p:cNvSpPr txBox="1"/>
          <p:nvPr/>
        </p:nvSpPr>
        <p:spPr>
          <a:xfrm>
            <a:off x="5752704" y="1682310"/>
            <a:ext cx="2790847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 algn="ctr"/>
            <a:r>
              <a:rPr lang="it-IT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Università degli Studi di Salerno</a:t>
            </a:r>
            <a:endParaRPr lang="it-IT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it-IT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Dipartimento di Medicina, Chirurgia e Odontoiatria</a:t>
            </a:r>
            <a:endParaRPr lang="it-IT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lvl="0" algn="ctr"/>
            <a:r>
              <a:rPr lang="it-IT" sz="1400" b="1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“Scuola Medica Salernitana”</a:t>
            </a:r>
            <a:endParaRPr lang="it-IT" sz="14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516064279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35B4A846-F557-432F-895D-9F88FE5FDA04}"/>
              </a:ext>
            </a:extLst>
          </p:cNvPr>
          <p:cNvSpPr/>
          <p:nvPr/>
        </p:nvSpPr>
        <p:spPr>
          <a:xfrm>
            <a:off x="804863" y="1582772"/>
            <a:ext cx="7651240" cy="229080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170" name="CasellaDiTesto 5"/>
          <p:cNvSpPr txBox="1">
            <a:spLocks noChangeArrowheads="1"/>
          </p:cNvSpPr>
          <p:nvPr/>
        </p:nvSpPr>
        <p:spPr bwMode="auto">
          <a:xfrm>
            <a:off x="1279321" y="643357"/>
            <a:ext cx="5612236" cy="3381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r>
              <a:rPr lang="it-IT" alt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IL GH UMANO È CODIFICATO DAL </a:t>
            </a:r>
            <a:r>
              <a:rPr lang="it-IT" altLang="it-IT" sz="16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 GH-1 </a:t>
            </a:r>
          </a:p>
        </p:txBody>
      </p:sp>
      <p:sp>
        <p:nvSpPr>
          <p:cNvPr id="7" name="CasellaDiTesto 6"/>
          <p:cNvSpPr txBox="1"/>
          <p:nvPr/>
        </p:nvSpPr>
        <p:spPr>
          <a:xfrm>
            <a:off x="306100" y="2076344"/>
            <a:ext cx="4767585" cy="1538883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>
              <a:defRPr/>
            </a:pPr>
            <a:endParaRPr lang="it-IT" sz="1600" dirty="0"/>
          </a:p>
          <a:p>
            <a:pPr>
              <a:defRPr/>
            </a:pPr>
            <a:endParaRPr lang="it-IT" dirty="0"/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65,000 coppie di basi 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Braccio lungo cromosoma 17 nella banda q22-24</a:t>
            </a:r>
          </a:p>
          <a:p>
            <a:pPr>
              <a:defRPr/>
            </a:pPr>
            <a:endParaRPr 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1" name="Freccia in giù 10"/>
          <p:cNvSpPr/>
          <p:nvPr/>
        </p:nvSpPr>
        <p:spPr>
          <a:xfrm>
            <a:off x="4069717" y="1126613"/>
            <a:ext cx="560766" cy="463550"/>
          </a:xfrm>
          <a:prstGeom prst="downArrow">
            <a:avLst/>
          </a:prstGeom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>
              <a:defRPr/>
            </a:pPr>
            <a:endParaRPr lang="it-IT"/>
          </a:p>
        </p:txBody>
      </p:sp>
      <p:sp>
        <p:nvSpPr>
          <p:cNvPr id="7175" name="CasellaDiTesto 1"/>
          <p:cNvSpPr txBox="1">
            <a:spLocks noChangeArrowheads="1"/>
          </p:cNvSpPr>
          <p:nvPr/>
        </p:nvSpPr>
        <p:spPr bwMode="auto">
          <a:xfrm>
            <a:off x="1829942" y="1627702"/>
            <a:ext cx="5040313" cy="3683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r>
              <a:rPr lang="it-IT" altLang="it-IT" dirty="0"/>
              <a:t>                    </a:t>
            </a:r>
            <a:r>
              <a:rPr lang="it-IT" altLang="it-IT" sz="1600" b="1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CLUSTER GENE GH-1</a:t>
            </a:r>
            <a:endParaRPr lang="it-IT" altLang="it-IT" b="1" u="sng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7176" name="CasellaDiTesto 2"/>
          <p:cNvSpPr txBox="1">
            <a:spLocks noChangeArrowheads="1"/>
          </p:cNvSpPr>
          <p:nvPr/>
        </p:nvSpPr>
        <p:spPr bwMode="auto">
          <a:xfrm>
            <a:off x="390089" y="186361"/>
            <a:ext cx="6769100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r>
              <a:rPr lang="it-IT" altLang="it-IT" dirty="0"/>
              <a:t>                        </a:t>
            </a:r>
            <a:r>
              <a:rPr lang="it-IT" alt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SINTESI DELL’ORMONE SOMATOTROPO</a:t>
            </a:r>
            <a:endParaRPr lang="it-IT" altLang="it-IT" sz="2600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4" name="Immagine 13">
            <a:extLst>
              <a:ext uri="{FF2B5EF4-FFF2-40B4-BE49-F238E27FC236}">
                <a16:creationId xmlns:a16="http://schemas.microsoft.com/office/drawing/2014/main" id="{585855A3-B091-43C9-9B87-D9AA049FD420}"/>
              </a:ext>
            </a:extLst>
          </p:cNvPr>
          <p:cNvPicPr/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88510" y="314996"/>
            <a:ext cx="1065401" cy="967138"/>
          </a:xfrm>
          <a:prstGeom prst="rect">
            <a:avLst/>
          </a:prstGeom>
          <a:noFill/>
        </p:spPr>
      </p:pic>
      <p:pic>
        <p:nvPicPr>
          <p:cNvPr id="1028" name="Picture 4" descr="Schematic representation of the hGH gene cluster. In the upper ...">
            <a:extLst>
              <a:ext uri="{FF2B5EF4-FFF2-40B4-BE49-F238E27FC236}">
                <a16:creationId xmlns:a16="http://schemas.microsoft.com/office/drawing/2014/main" id="{F7BDA3EA-7472-4CBB-A3C9-0034498412E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874" y="3292667"/>
            <a:ext cx="5306035" cy="299010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FAA54271-9EFF-4676-B0B1-CA4DEBADB0ED}"/>
              </a:ext>
            </a:extLst>
          </p:cNvPr>
          <p:cNvSpPr txBox="1"/>
          <p:nvPr/>
        </p:nvSpPr>
        <p:spPr>
          <a:xfrm>
            <a:off x="5528149" y="2941662"/>
            <a:ext cx="3615851" cy="210448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>
              <a:defRPr/>
            </a:pP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5 geni strutturalmente simili</a:t>
            </a:r>
          </a:p>
          <a:p>
            <a:pPr>
              <a:defRPr/>
            </a:pP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 direzione 5’→ 3’: 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it-IT" sz="1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GH-1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CSHP </a:t>
            </a:r>
            <a:r>
              <a:rPr 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pseudog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. </a:t>
            </a:r>
            <a:r>
              <a:rPr 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Somatomammotropina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corionica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CSH-1 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gene </a:t>
            </a:r>
            <a:r>
              <a:rPr 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somatomammotropina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corionica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GH-2</a:t>
            </a:r>
          </a:p>
          <a:p>
            <a:pPr marL="285750" indent="-285750">
              <a:lnSpc>
                <a:spcPct val="150000"/>
              </a:lnSpc>
              <a:buFont typeface="Wingdings" panose="05000000000000000000" pitchFamily="2" charset="2"/>
              <a:buChar char="§"/>
              <a:defRPr/>
            </a:pPr>
            <a:r>
              <a:rPr lang="it-IT" sz="1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CSH-2</a:t>
            </a:r>
            <a:endParaRPr lang="it-IT" sz="1400" dirty="0"/>
          </a:p>
        </p:txBody>
      </p:sp>
      <p:sp>
        <p:nvSpPr>
          <p:cNvPr id="5" name="Freccia destra con strisce 4">
            <a:extLst>
              <a:ext uri="{FF2B5EF4-FFF2-40B4-BE49-F238E27FC236}">
                <a16:creationId xmlns:a16="http://schemas.microsoft.com/office/drawing/2014/main" id="{52B1C339-8A80-4C63-852E-1980B38FC050}"/>
              </a:ext>
            </a:extLst>
          </p:cNvPr>
          <p:cNvSpPr/>
          <p:nvPr/>
        </p:nvSpPr>
        <p:spPr>
          <a:xfrm rot="5400000">
            <a:off x="4065557" y="2135872"/>
            <a:ext cx="540434" cy="532115"/>
          </a:xfrm>
          <a:prstGeom prst="stripedRightArrow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052" name="Picture 4" descr="Human Growth Hormone (HGH)">
            <a:extLst>
              <a:ext uri="{FF2B5EF4-FFF2-40B4-BE49-F238E27FC236}">
                <a16:creationId xmlns:a16="http://schemas.microsoft.com/office/drawing/2014/main" id="{68C033B3-1346-4B11-9286-6309F18E8BC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4359" b="16776"/>
          <a:stretch/>
        </p:blipFill>
        <p:spPr bwMode="auto">
          <a:xfrm>
            <a:off x="3613524" y="3736651"/>
            <a:ext cx="5530476" cy="18468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Rettangolo 1">
            <a:extLst>
              <a:ext uri="{FF2B5EF4-FFF2-40B4-BE49-F238E27FC236}">
                <a16:creationId xmlns:a16="http://schemas.microsoft.com/office/drawing/2014/main" id="{A19140E1-3DBE-43DE-B908-CEF8048E518B}"/>
              </a:ext>
            </a:extLst>
          </p:cNvPr>
          <p:cNvSpPr/>
          <p:nvPr/>
        </p:nvSpPr>
        <p:spPr>
          <a:xfrm>
            <a:off x="763398" y="1661020"/>
            <a:ext cx="7743039" cy="14261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4" name="CasellaDiTesto 3"/>
          <p:cNvSpPr txBox="1"/>
          <p:nvPr/>
        </p:nvSpPr>
        <p:spPr>
          <a:xfrm>
            <a:off x="3727671" y="351652"/>
            <a:ext cx="229858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IL GENE GH-1</a:t>
            </a:r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3F55F074-F89C-4AA2-AA25-4E63686C1EB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0426" y="139766"/>
            <a:ext cx="1084827" cy="1002693"/>
          </a:xfrm>
          <a:prstGeom prst="rect">
            <a:avLst/>
          </a:prstGeom>
          <a:noFill/>
        </p:spPr>
      </p:pic>
      <p:pic>
        <p:nvPicPr>
          <p:cNvPr id="2050" name="Picture 2" descr="GH1 gene - Genetics Home Reference - NIH">
            <a:extLst>
              <a:ext uri="{FF2B5EF4-FFF2-40B4-BE49-F238E27FC236}">
                <a16:creationId xmlns:a16="http://schemas.microsoft.com/office/drawing/2014/main" id="{DEB6E73E-E815-4BE6-B71C-6B8EED7CFA87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54" b="29633"/>
          <a:stretch/>
        </p:blipFill>
        <p:spPr bwMode="auto">
          <a:xfrm>
            <a:off x="3727671" y="1795564"/>
            <a:ext cx="5494613" cy="127991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4BA94A47-90BE-4DB8-9472-EECD5B2C2C84}"/>
              </a:ext>
            </a:extLst>
          </p:cNvPr>
          <p:cNvSpPr txBox="1"/>
          <p:nvPr/>
        </p:nvSpPr>
        <p:spPr>
          <a:xfrm>
            <a:off x="254651" y="1184120"/>
            <a:ext cx="4035105" cy="236988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Espresso principalmente nell’adenoipofisi</a:t>
            </a:r>
          </a:p>
          <a:p>
            <a:pPr>
              <a:defRPr/>
            </a:pP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</a:t>
            </a:r>
          </a:p>
          <a:p>
            <a:pPr marL="285750" indent="-285750">
              <a:lnSpc>
                <a:spcPct val="150000"/>
              </a:lnSpc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Codifica per </a:t>
            </a:r>
            <a:r>
              <a:rPr lang="it-IT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GH-N 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(</a:t>
            </a:r>
            <a:r>
              <a:rPr lang="it-IT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h-GH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):  </a:t>
            </a:r>
          </a:p>
          <a:p>
            <a:pPr>
              <a:spcBef>
                <a:spcPts val="600"/>
              </a:spcBef>
              <a:defRPr/>
            </a:pP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isoforma più importante</a:t>
            </a:r>
          </a:p>
          <a:p>
            <a:pPr>
              <a:defRPr/>
            </a:pP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191 amminoacidi </a:t>
            </a:r>
          </a:p>
          <a:p>
            <a:pPr>
              <a:defRPr/>
            </a:pP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PM 22-k-Da </a:t>
            </a:r>
            <a:endParaRPr lang="it-IT" sz="1600" dirty="0">
              <a:latin typeface="Times New Roman" panose="02020603050405020304" pitchFamily="18" charset="0"/>
              <a:cs typeface="Times New Roman" panose="02020603050405020304" pitchFamily="18" charset="0"/>
              <a:sym typeface="Wingdings" panose="05000000000000000000" pitchFamily="2" charset="2"/>
            </a:endParaRPr>
          </a:p>
          <a:p>
            <a:pPr>
              <a:defRPr/>
            </a:pP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       75% GH circolante</a:t>
            </a:r>
            <a:endParaRPr 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it-IT" dirty="0">
                <a:latin typeface="Comic Sans MS" panose="030F0702030302020204" pitchFamily="66" charset="0"/>
              </a:rPr>
              <a:t>  </a:t>
            </a:r>
          </a:p>
        </p:txBody>
      </p:sp>
      <p:sp>
        <p:nvSpPr>
          <p:cNvPr id="10" name="Freccia destra con strisce 9">
            <a:extLst>
              <a:ext uri="{FF2B5EF4-FFF2-40B4-BE49-F238E27FC236}">
                <a16:creationId xmlns:a16="http://schemas.microsoft.com/office/drawing/2014/main" id="{D51E7D17-FD72-4BAD-AD23-693094510EB8}"/>
              </a:ext>
            </a:extLst>
          </p:cNvPr>
          <p:cNvSpPr/>
          <p:nvPr/>
        </p:nvSpPr>
        <p:spPr>
          <a:xfrm>
            <a:off x="377503" y="2569725"/>
            <a:ext cx="318782" cy="308692"/>
          </a:xfrm>
          <a:prstGeom prst="striped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4373C4D7-C681-428D-86E7-5ED36F22210D}"/>
              </a:ext>
            </a:extLst>
          </p:cNvPr>
          <p:cNvSpPr txBox="1"/>
          <p:nvPr/>
        </p:nvSpPr>
        <p:spPr>
          <a:xfrm>
            <a:off x="58724" y="3742736"/>
            <a:ext cx="4661298" cy="216982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r>
              <a:rPr lang="it-IT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SPLICING ALTERNATIVI DEL TRASCRITTO</a:t>
            </a:r>
          </a:p>
          <a:p>
            <a:pPr>
              <a:lnSpc>
                <a:spcPct val="150000"/>
              </a:lnSpc>
              <a:defRPr/>
            </a:pP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                </a:t>
            </a:r>
            <a:r>
              <a:rPr lang="it-IT" sz="1400" u="sng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ISOFORME MINORI  </a:t>
            </a:r>
            <a:endParaRPr lang="it-IT" sz="1600" u="sng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endParaRPr 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>
              <a:spcBef>
                <a:spcPts val="600"/>
              </a:spcBef>
              <a:buFont typeface="Wingdings" panose="05000000000000000000" pitchFamily="2" charset="2"/>
              <a:buChar char="q"/>
              <a:defRPr/>
            </a:pPr>
            <a:r>
              <a:rPr lang="it-IT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isoforma GH Del 32-46</a:t>
            </a:r>
          </a:p>
          <a:p>
            <a:pPr>
              <a:spcBef>
                <a:spcPts val="600"/>
              </a:spcBef>
              <a:defRPr/>
            </a:pP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          l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 più frequente (5-10%)</a:t>
            </a:r>
          </a:p>
          <a:p>
            <a:pPr>
              <a:defRPr/>
            </a:pP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PM 20-k-Da</a:t>
            </a:r>
          </a:p>
          <a:p>
            <a:pPr>
              <a:defRPr/>
            </a:pP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</a:t>
            </a:r>
            <a:r>
              <a:rPr lang="it-IT" sz="16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bio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-attiva</a:t>
            </a:r>
          </a:p>
        </p:txBody>
      </p:sp>
      <p:sp>
        <p:nvSpPr>
          <p:cNvPr id="12" name="CasellaDiTesto 11">
            <a:extLst>
              <a:ext uri="{FF2B5EF4-FFF2-40B4-BE49-F238E27FC236}">
                <a16:creationId xmlns:a16="http://schemas.microsoft.com/office/drawing/2014/main" id="{3764426B-AA32-41A9-B957-6CF8A0068807}"/>
              </a:ext>
            </a:extLst>
          </p:cNvPr>
          <p:cNvSpPr txBox="1"/>
          <p:nvPr/>
        </p:nvSpPr>
        <p:spPr>
          <a:xfrm>
            <a:off x="7860483" y="2910050"/>
            <a:ext cx="1132514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GH1 GENE</a:t>
            </a:r>
          </a:p>
        </p:txBody>
      </p: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067AF57-C9C0-4C49-AA88-1FE2B8C241D1}"/>
              </a:ext>
            </a:extLst>
          </p:cNvPr>
          <p:cNvSpPr txBox="1"/>
          <p:nvPr/>
        </p:nvSpPr>
        <p:spPr>
          <a:xfrm>
            <a:off x="7860483" y="5653048"/>
            <a:ext cx="1367405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h-GH STRUCTURE</a:t>
            </a:r>
          </a:p>
        </p:txBody>
      </p:sp>
      <p:sp>
        <p:nvSpPr>
          <p:cNvPr id="16" name="Freccia destra con strisce 15">
            <a:extLst>
              <a:ext uri="{FF2B5EF4-FFF2-40B4-BE49-F238E27FC236}">
                <a16:creationId xmlns:a16="http://schemas.microsoft.com/office/drawing/2014/main" id="{2A1498F8-0DF2-43D4-A7AF-8196C214E4E2}"/>
              </a:ext>
            </a:extLst>
          </p:cNvPr>
          <p:cNvSpPr/>
          <p:nvPr/>
        </p:nvSpPr>
        <p:spPr>
          <a:xfrm>
            <a:off x="254651" y="5327438"/>
            <a:ext cx="318782" cy="308692"/>
          </a:xfrm>
          <a:prstGeom prst="stripedRightArrow">
            <a:avLst/>
          </a:prstGeom>
          <a:solidFill>
            <a:schemeClr val="tx1">
              <a:lumMod val="65000"/>
              <a:lumOff val="35000"/>
            </a:schemeClr>
          </a:solidFill>
          <a:ln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Rettangolo 3">
            <a:extLst>
              <a:ext uri="{FF2B5EF4-FFF2-40B4-BE49-F238E27FC236}">
                <a16:creationId xmlns:a16="http://schemas.microsoft.com/office/drawing/2014/main" id="{EA09BED9-F44F-4DF7-A5B7-7407EB075A7B}"/>
              </a:ext>
            </a:extLst>
          </p:cNvPr>
          <p:cNvSpPr/>
          <p:nvPr/>
        </p:nvSpPr>
        <p:spPr>
          <a:xfrm>
            <a:off x="805343" y="1661020"/>
            <a:ext cx="7717872" cy="201336"/>
          </a:xfrm>
          <a:prstGeom prst="rect">
            <a:avLst/>
          </a:prstGeom>
          <a:noFill/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5" name="Rettangolo 4">
            <a:extLst>
              <a:ext uri="{FF2B5EF4-FFF2-40B4-BE49-F238E27FC236}">
                <a16:creationId xmlns:a16="http://schemas.microsoft.com/office/drawing/2014/main" id="{BF74C780-257D-439A-A2D2-D235E9D3A233}"/>
              </a:ext>
            </a:extLst>
          </p:cNvPr>
          <p:cNvSpPr/>
          <p:nvPr/>
        </p:nvSpPr>
        <p:spPr>
          <a:xfrm>
            <a:off x="890515" y="1352156"/>
            <a:ext cx="7632700" cy="46307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12" name="CasellaDiTesto 11"/>
          <p:cNvSpPr txBox="1"/>
          <p:nvPr/>
        </p:nvSpPr>
        <p:spPr>
          <a:xfrm>
            <a:off x="416820" y="591803"/>
            <a:ext cx="7632700" cy="957313"/>
          </a:xfrm>
          <a:prstGeom prst="rect">
            <a:avLst/>
          </a:prstGeom>
          <a:noFill/>
        </p:spPr>
        <p:txBody>
          <a:bodyPr>
            <a:spAutoFit/>
          </a:bodyPr>
          <a:lstStyle/>
          <a:p>
            <a:pPr marL="285750" indent="-285750">
              <a:lnSpc>
                <a:spcPct val="200000"/>
              </a:lnSpc>
              <a:buFont typeface="Wingdings" panose="05000000000000000000" pitchFamily="2" charset="2"/>
              <a:buChar char="q"/>
              <a:defRPr/>
            </a:pPr>
            <a:r>
              <a:rPr lang="it-IT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Pulsatile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principalmente da parte dell’adenoipofisi</a:t>
            </a:r>
            <a:r>
              <a:rPr lang="it-IT" sz="1600" dirty="0">
                <a:latin typeface="Times New Roman" panose="02020603050405020304" pitchFamily="18" charset="0"/>
                <a:cs typeface="Times New Roman" panose="02020603050405020304" pitchFamily="18" charset="0"/>
                <a:sym typeface="Wingdings" panose="05000000000000000000" pitchFamily="2" charset="2"/>
              </a:rPr>
              <a:t> →</a:t>
            </a:r>
            <a:r>
              <a:rPr lang="it-IT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10-20 </a:t>
            </a:r>
            <a:r>
              <a:rPr lang="it-IT" sz="1600" u="sng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pulse</a:t>
            </a:r>
            <a:r>
              <a:rPr lang="it-IT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 al die</a:t>
            </a:r>
          </a:p>
          <a:p>
            <a:pPr marL="285750" indent="-285750">
              <a:lnSpc>
                <a:spcPct val="150000"/>
              </a:lnSpc>
              <a:buFont typeface="Arial" panose="020B0604020202020204" pitchFamily="34" charset="0"/>
              <a:buChar char="•"/>
              <a:defRPr/>
            </a:pPr>
            <a:endParaRPr lang="it-IT" dirty="0"/>
          </a:p>
        </p:txBody>
      </p:sp>
      <p:pic>
        <p:nvPicPr>
          <p:cNvPr id="9" name="Segnaposto contenuto 11">
            <a:extLst>
              <a:ext uri="{FF2B5EF4-FFF2-40B4-BE49-F238E27FC236}">
                <a16:creationId xmlns:a16="http://schemas.microsoft.com/office/drawing/2014/main" id="{5E53AC88-EBDB-4877-9A5B-A2D7958E5A6E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77572" y="3744677"/>
            <a:ext cx="4954566" cy="2521520"/>
          </a:xfrm>
        </p:spPr>
      </p:pic>
      <p:pic>
        <p:nvPicPr>
          <p:cNvPr id="10" name="Segnaposto contenuto 3">
            <a:extLst>
              <a:ext uri="{FF2B5EF4-FFF2-40B4-BE49-F238E27FC236}">
                <a16:creationId xmlns:a16="http://schemas.microsoft.com/office/drawing/2014/main" id="{E7563FE7-57A6-4299-8C98-D31A90997962}"/>
              </a:ext>
            </a:extLst>
          </p:cNvPr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5263360" y="3956046"/>
            <a:ext cx="3648396" cy="1930388"/>
          </a:xfrm>
          <a:prstGeom prst="rect">
            <a:avLst/>
          </a:prstGeom>
        </p:spPr>
      </p:pic>
      <p:sp>
        <p:nvSpPr>
          <p:cNvPr id="6" name="CasellaDiTesto 5">
            <a:extLst>
              <a:ext uri="{FF2B5EF4-FFF2-40B4-BE49-F238E27FC236}">
                <a16:creationId xmlns:a16="http://schemas.microsoft.com/office/drawing/2014/main" id="{605CC937-6FBD-41FF-8215-E4D4FD4069F7}"/>
              </a:ext>
            </a:extLst>
          </p:cNvPr>
          <p:cNvSpPr txBox="1"/>
          <p:nvPr/>
        </p:nvSpPr>
        <p:spPr>
          <a:xfrm>
            <a:off x="2264446" y="194785"/>
            <a:ext cx="4689446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w Cen MT" panose="020B0602020104020603" pitchFamily="34" charset="0"/>
              </a:rPr>
              <a:t>SECREZIONE DELL’ORMONE SOMATOTROPO</a:t>
            </a:r>
          </a:p>
        </p:txBody>
      </p:sp>
      <p:pic>
        <p:nvPicPr>
          <p:cNvPr id="13" name="Immagine 12">
            <a:extLst>
              <a:ext uri="{FF2B5EF4-FFF2-40B4-BE49-F238E27FC236}">
                <a16:creationId xmlns:a16="http://schemas.microsoft.com/office/drawing/2014/main" id="{24E3C011-FB11-48CB-BCB8-D9FCEF1AEBEC}"/>
              </a:ext>
            </a:extLst>
          </p:cNvPr>
          <p:cNvPicPr/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18540" y="142872"/>
            <a:ext cx="1093216" cy="957313"/>
          </a:xfrm>
          <a:prstGeom prst="rect">
            <a:avLst/>
          </a:prstGeom>
          <a:noFill/>
        </p:spPr>
      </p:pic>
      <p:sp>
        <p:nvSpPr>
          <p:cNvPr id="7" name="CasellaDiTesto 6">
            <a:extLst>
              <a:ext uri="{FF2B5EF4-FFF2-40B4-BE49-F238E27FC236}">
                <a16:creationId xmlns:a16="http://schemas.microsoft.com/office/drawing/2014/main" id="{FDF9AE9F-0202-4903-A841-2211298989FC}"/>
              </a:ext>
            </a:extLst>
          </p:cNvPr>
          <p:cNvSpPr txBox="1"/>
          <p:nvPr/>
        </p:nvSpPr>
        <p:spPr>
          <a:xfrm>
            <a:off x="379650" y="1263726"/>
            <a:ext cx="8384699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it-IT" alt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sua secrezione varia con l’età:</a:t>
            </a:r>
          </a:p>
          <a:p>
            <a:pPr>
              <a:defRPr/>
            </a:pPr>
            <a:endParaRPr lang="it-IT" alt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it-IT" alt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In </a:t>
            </a:r>
            <a:r>
              <a:rPr lang="it-IT" altLang="it-IT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età </a:t>
            </a:r>
            <a:r>
              <a:rPr lang="it-IT" altLang="it-IT" sz="16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pre</a:t>
            </a:r>
            <a:r>
              <a:rPr lang="it-IT" altLang="it-IT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-pubere </a:t>
            </a:r>
            <a:r>
              <a:rPr lang="it-IT" alt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aumenta fino a raggiungere la sua concentrazione massima durante </a:t>
            </a:r>
            <a:r>
              <a:rPr lang="it-IT" altLang="it-IT" sz="16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la pubertà</a:t>
            </a:r>
          </a:p>
          <a:p>
            <a:pPr marL="285750" indent="-285750">
              <a:buFont typeface="Wingdings" panose="05000000000000000000" pitchFamily="2" charset="2"/>
              <a:buChar char="§"/>
              <a:defRPr/>
            </a:pPr>
            <a:endParaRPr lang="it-IT" alt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it-IT" alt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In </a:t>
            </a:r>
            <a:r>
              <a:rPr lang="it-IT" altLang="it-IT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età adulta</a:t>
            </a:r>
            <a:r>
              <a:rPr lang="it-IT" alt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dopo i 30 anni, inizia a diminuire </a:t>
            </a:r>
          </a:p>
          <a:p>
            <a:pPr>
              <a:defRPr/>
            </a:pPr>
            <a:endParaRPr lang="it-IT" alt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alt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A </a:t>
            </a:r>
            <a:r>
              <a:rPr lang="it-IT" altLang="it-IT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50 anni</a:t>
            </a:r>
            <a:r>
              <a:rPr lang="it-IT" alt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nelle 24h è dimezzata rispetto a quella del giovane adulto</a:t>
            </a:r>
          </a:p>
          <a:p>
            <a:endParaRPr lang="it-IT" altLang="it-IT" sz="16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alt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A </a:t>
            </a:r>
            <a:r>
              <a:rPr lang="it-IT" altLang="it-IT" sz="16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70 anni</a:t>
            </a:r>
            <a:r>
              <a:rPr lang="it-IT" altLang="it-IT" sz="16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nelle 24h è pari a 1/3 di quella del giovane adulto</a:t>
            </a:r>
            <a:endParaRPr lang="it-IT" altLang="it-IT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tangolo 1">
            <a:extLst>
              <a:ext uri="{FF2B5EF4-FFF2-40B4-BE49-F238E27FC236}">
                <a16:creationId xmlns:a16="http://schemas.microsoft.com/office/drawing/2014/main" id="{F69FCC68-14D4-4639-8F69-9396E903EB4F}"/>
              </a:ext>
            </a:extLst>
          </p:cNvPr>
          <p:cNvSpPr/>
          <p:nvPr/>
        </p:nvSpPr>
        <p:spPr>
          <a:xfrm>
            <a:off x="906011" y="1602297"/>
            <a:ext cx="7583648" cy="377505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14338" name="Segnaposto contenuto 3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334" y="545322"/>
            <a:ext cx="4922946" cy="2922694"/>
          </a:xfrm>
        </p:spPr>
      </p:pic>
      <p:pic>
        <p:nvPicPr>
          <p:cNvPr id="13" name="Segnaposto contenuto 3">
            <a:extLst>
              <a:ext uri="{FF2B5EF4-FFF2-40B4-BE49-F238E27FC236}">
                <a16:creationId xmlns:a16="http://schemas.microsoft.com/office/drawing/2014/main" id="{AC63AA60-63E3-464B-89D0-166317C77FFE}"/>
              </a:ext>
            </a:extLst>
          </p:cNvPr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4635" r="15897" b="1295"/>
          <a:stretch/>
        </p:blipFill>
        <p:spPr bwMode="auto">
          <a:xfrm>
            <a:off x="5134280" y="1294038"/>
            <a:ext cx="3955107" cy="2648222"/>
          </a:xfrm>
          <a:prstGeom prst="rect">
            <a:avLst/>
          </a:prstGeom>
        </p:spPr>
      </p:pic>
      <p:pic>
        <p:nvPicPr>
          <p:cNvPr id="14339" name="Immagin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742" y="3449776"/>
            <a:ext cx="4827913" cy="28843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340" name="Immagin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99223" y="4025384"/>
            <a:ext cx="3074774" cy="19477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4341" name="CasellaDiTesto 10"/>
          <p:cNvSpPr txBox="1">
            <a:spLocks noChangeArrowheads="1"/>
          </p:cNvSpPr>
          <p:nvPr/>
        </p:nvSpPr>
        <p:spPr bwMode="auto">
          <a:xfrm>
            <a:off x="674338" y="114083"/>
            <a:ext cx="8469662" cy="338554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r>
              <a:rPr lang="it-IT" altLang="it-IT" sz="16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REGOLAZIONE DELLA SECREZIONE DELL’ORMONE SOMATOTROPO</a:t>
            </a:r>
          </a:p>
        </p:txBody>
      </p:sp>
      <p:sp>
        <p:nvSpPr>
          <p:cNvPr id="14347" name="CasellaDiTesto 1"/>
          <p:cNvSpPr txBox="1">
            <a:spLocks noChangeArrowheads="1"/>
          </p:cNvSpPr>
          <p:nvPr/>
        </p:nvSpPr>
        <p:spPr bwMode="auto">
          <a:xfrm>
            <a:off x="1907390" y="4506752"/>
            <a:ext cx="746308" cy="26161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r>
              <a:rPr lang="it-IT" altLang="it-IT" sz="105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ahnschrift SemiLight SemiConde" panose="020B0502040204020203" pitchFamily="34" charset="0"/>
                <a:cs typeface="Times New Roman" panose="02020603050405020304" pitchFamily="18" charset="0"/>
              </a:rPr>
              <a:t>+ ALS</a:t>
            </a:r>
            <a:endParaRPr lang="it-IT" altLang="it-IT" sz="1050" b="1" dirty="0">
              <a:solidFill>
                <a:schemeClr val="bg1"/>
              </a:solidFill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ahnschrift SemiLight SemiConde" panose="020B0502040204020203" pitchFamily="34" charset="0"/>
              <a:cs typeface="Times New Roman" panose="02020603050405020304" pitchFamily="18" charset="0"/>
            </a:endParaRPr>
          </a:p>
        </p:txBody>
      </p:sp>
      <p:pic>
        <p:nvPicPr>
          <p:cNvPr id="15" name="Immagine 14">
            <a:extLst>
              <a:ext uri="{FF2B5EF4-FFF2-40B4-BE49-F238E27FC236}">
                <a16:creationId xmlns:a16="http://schemas.microsoft.com/office/drawing/2014/main" id="{787D6526-2C42-4A30-B640-3339D3685B06}"/>
              </a:ext>
            </a:extLst>
          </p:cNvPr>
          <p:cNvPicPr/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03206" y="114083"/>
            <a:ext cx="972906" cy="842262"/>
          </a:xfrm>
          <a:prstGeom prst="rect">
            <a:avLst/>
          </a:prstGeom>
          <a:noFill/>
        </p:spPr>
      </p:pic>
      <p:sp>
        <p:nvSpPr>
          <p:cNvPr id="3" name="CasellaDiTesto 2">
            <a:extLst>
              <a:ext uri="{FF2B5EF4-FFF2-40B4-BE49-F238E27FC236}">
                <a16:creationId xmlns:a16="http://schemas.microsoft.com/office/drawing/2014/main" id="{6166A35E-685F-450C-B986-842EF6A55172}"/>
              </a:ext>
            </a:extLst>
          </p:cNvPr>
          <p:cNvSpPr txBox="1"/>
          <p:nvPr/>
        </p:nvSpPr>
        <p:spPr>
          <a:xfrm>
            <a:off x="6999153" y="1032466"/>
            <a:ext cx="223045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</a:rPr>
              <a:t>Meccanismo a feedback negativo</a:t>
            </a:r>
          </a:p>
        </p:txBody>
      </p:sp>
      <p:cxnSp>
        <p:nvCxnSpPr>
          <p:cNvPr id="6" name="Connettore diritto 5">
            <a:extLst>
              <a:ext uri="{FF2B5EF4-FFF2-40B4-BE49-F238E27FC236}">
                <a16:creationId xmlns:a16="http://schemas.microsoft.com/office/drawing/2014/main" id="{91914940-6794-4918-8AD6-3F6AA25C37CD}"/>
              </a:ext>
            </a:extLst>
          </p:cNvPr>
          <p:cNvCxnSpPr>
            <a:cxnSpLocks/>
          </p:cNvCxnSpPr>
          <p:nvPr/>
        </p:nvCxnSpPr>
        <p:spPr>
          <a:xfrm>
            <a:off x="5239673" y="1694614"/>
            <a:ext cx="590676" cy="0"/>
          </a:xfrm>
          <a:prstGeom prst="line">
            <a:avLst/>
          </a:prstGeom>
          <a:ln>
            <a:solidFill>
              <a:schemeClr val="tx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CasellaDiTesto 9">
            <a:extLst>
              <a:ext uri="{FF2B5EF4-FFF2-40B4-BE49-F238E27FC236}">
                <a16:creationId xmlns:a16="http://schemas.microsoft.com/office/drawing/2014/main" id="{3B566E78-FC05-42E8-8797-EFB57D990F47}"/>
              </a:ext>
            </a:extLst>
          </p:cNvPr>
          <p:cNvSpPr txBox="1"/>
          <p:nvPr/>
        </p:nvSpPr>
        <p:spPr>
          <a:xfrm>
            <a:off x="239742" y="2737396"/>
            <a:ext cx="1336547" cy="55399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cs typeface="Times New Roman" panose="02020603050405020304" pitchFamily="18" charset="0"/>
              </a:rPr>
              <a:t>Physical </a:t>
            </a:r>
            <a:r>
              <a:rPr lang="it-IT" sz="10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cs typeface="Times New Roman" panose="02020603050405020304" pitchFamily="18" charset="0"/>
              </a:rPr>
              <a:t>exercise</a:t>
            </a:r>
            <a:endParaRPr lang="it-IT" sz="10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Berlin Sans FB Demi" panose="020E0802020502020306" pitchFamily="34" charset="0"/>
              <a:cs typeface="Times New Roman" panose="02020603050405020304" pitchFamily="18" charset="0"/>
            </a:endParaRPr>
          </a:p>
          <a:p>
            <a:r>
              <a:rPr lang="it-IT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cs typeface="Times New Roman" panose="02020603050405020304" pitchFamily="18" charset="0"/>
              </a:rPr>
              <a:t>Trauma</a:t>
            </a:r>
          </a:p>
          <a:p>
            <a:r>
              <a:rPr lang="it-IT" sz="10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Berlin Sans FB Demi" panose="020E0802020502020306" pitchFamily="34" charset="0"/>
                <a:cs typeface="Times New Roman" panose="02020603050405020304" pitchFamily="18" charset="0"/>
              </a:rPr>
              <a:t>Sepsis</a:t>
            </a:r>
          </a:p>
        </p:txBody>
      </p:sp>
      <p:sp>
        <p:nvSpPr>
          <p:cNvPr id="11" name="CasellaDiTesto 10">
            <a:extLst>
              <a:ext uri="{FF2B5EF4-FFF2-40B4-BE49-F238E27FC236}">
                <a16:creationId xmlns:a16="http://schemas.microsoft.com/office/drawing/2014/main" id="{06117B39-2A7B-4CB2-B44F-8053BFB091D0}"/>
              </a:ext>
            </a:extLst>
          </p:cNvPr>
          <p:cNvSpPr txBox="1"/>
          <p:nvPr/>
        </p:nvSpPr>
        <p:spPr>
          <a:xfrm>
            <a:off x="6755597" y="6056209"/>
            <a:ext cx="2717563" cy="2616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1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GROWTH HORMONE SECRETION</a:t>
            </a:r>
          </a:p>
        </p:txBody>
      </p:sp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Rettangolo 4">
            <a:extLst>
              <a:ext uri="{FF2B5EF4-FFF2-40B4-BE49-F238E27FC236}">
                <a16:creationId xmlns:a16="http://schemas.microsoft.com/office/drawing/2014/main" id="{877FCE16-9D53-4629-9B0D-AD25E7B0C89B}"/>
              </a:ext>
            </a:extLst>
          </p:cNvPr>
          <p:cNvSpPr/>
          <p:nvPr/>
        </p:nvSpPr>
        <p:spPr>
          <a:xfrm>
            <a:off x="813732" y="1628798"/>
            <a:ext cx="7709483" cy="230833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3" name="Connettore 2 12"/>
          <p:cNvCxnSpPr/>
          <p:nvPr/>
        </p:nvCxnSpPr>
        <p:spPr>
          <a:xfrm flipV="1">
            <a:off x="2339975" y="2884488"/>
            <a:ext cx="0" cy="184150"/>
          </a:xfrm>
          <a:prstGeom prst="straightConnector1">
            <a:avLst/>
          </a:prstGeom>
          <a:ln>
            <a:solidFill>
              <a:schemeClr val="bg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95" name="CasellaDiTesto 28"/>
          <p:cNvSpPr txBox="1">
            <a:spLocks noChangeArrowheads="1"/>
          </p:cNvSpPr>
          <p:nvPr/>
        </p:nvSpPr>
        <p:spPr bwMode="auto">
          <a:xfrm>
            <a:off x="438782" y="295907"/>
            <a:ext cx="8266435" cy="36933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omic Sans MS" panose="030F0702030302020204" pitchFamily="66" charset="0"/>
                <a:cs typeface="Arial" panose="020B0604020202020204" pitchFamily="34" charset="0"/>
              </a:defRPr>
            </a:lvl9pPr>
          </a:lstStyle>
          <a:p>
            <a:r>
              <a:rPr lang="it-IT" alt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ORMONE SOMATOTROPO: MECCANISMO D’AZIONE</a:t>
            </a:r>
          </a:p>
        </p:txBody>
      </p:sp>
      <p:sp>
        <p:nvSpPr>
          <p:cNvPr id="2" name="CasellaDiTesto 1"/>
          <p:cNvSpPr txBox="1"/>
          <p:nvPr/>
        </p:nvSpPr>
        <p:spPr>
          <a:xfrm>
            <a:off x="4067944" y="1140914"/>
            <a:ext cx="1944216" cy="487885"/>
          </a:xfrm>
          <a:prstGeom prst="rect">
            <a:avLst/>
          </a:prstGeom>
          <a:solidFill>
            <a:schemeClr val="bg1"/>
          </a:solidFill>
        </p:spPr>
        <p:txBody>
          <a:bodyPr wrap="square" rtlCol="0">
            <a:spAutoFit/>
          </a:bodyPr>
          <a:lstStyle/>
          <a:p>
            <a:endParaRPr lang="it-IT" dirty="0"/>
          </a:p>
        </p:txBody>
      </p: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EA68BFC4-10E0-4995-A536-9C8647291184}"/>
              </a:ext>
            </a:extLst>
          </p:cNvPr>
          <p:cNvSpPr txBox="1"/>
          <p:nvPr/>
        </p:nvSpPr>
        <p:spPr>
          <a:xfrm>
            <a:off x="94289" y="4256745"/>
            <a:ext cx="2747586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GH → Fattori trascrizionali appartenenti alla famiglia </a:t>
            </a:r>
            <a:r>
              <a:rPr lang="it-IT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STAT </a:t>
            </a:r>
            <a:endParaRPr lang="it-IT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16" name="Rettangolo 15">
            <a:extLst>
              <a:ext uri="{FF2B5EF4-FFF2-40B4-BE49-F238E27FC236}">
                <a16:creationId xmlns:a16="http://schemas.microsoft.com/office/drawing/2014/main" id="{CADA0D31-D043-492A-867E-5570F6AE1BFB}"/>
              </a:ext>
            </a:extLst>
          </p:cNvPr>
          <p:cNvSpPr/>
          <p:nvPr/>
        </p:nvSpPr>
        <p:spPr>
          <a:xfrm>
            <a:off x="94289" y="2784015"/>
            <a:ext cx="2935160" cy="27699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just"/>
            <a:r>
              <a:rPr lang="it-IT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Jak2 → 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Ras - </a:t>
            </a:r>
            <a:r>
              <a:rPr lang="it-IT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Raf</a:t>
            </a:r>
            <a:r>
              <a:rPr lang="it-IT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- </a:t>
            </a:r>
            <a:r>
              <a:rPr lang="it-IT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Mek</a:t>
            </a:r>
            <a:r>
              <a:rPr lang="it-IT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- </a:t>
            </a:r>
            <a:r>
              <a:rPr lang="it-IT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Erk</a:t>
            </a:r>
            <a:r>
              <a:rPr lang="it-IT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e PI3K - </a:t>
            </a:r>
            <a:r>
              <a:rPr lang="it-IT" sz="1200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Akt</a:t>
            </a:r>
            <a:r>
              <a:rPr lang="it-IT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</p:txBody>
      </p:sp>
      <p:sp>
        <p:nvSpPr>
          <p:cNvPr id="17" name="CasellaDiTesto 16">
            <a:extLst>
              <a:ext uri="{FF2B5EF4-FFF2-40B4-BE49-F238E27FC236}">
                <a16:creationId xmlns:a16="http://schemas.microsoft.com/office/drawing/2014/main" id="{668F70D4-9DAD-4D13-9F6C-A0FCC3B27535}"/>
              </a:ext>
            </a:extLst>
          </p:cNvPr>
          <p:cNvSpPr txBox="1"/>
          <p:nvPr/>
        </p:nvSpPr>
        <p:spPr>
          <a:xfrm>
            <a:off x="2339975" y="5463947"/>
            <a:ext cx="3992850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STAT → </a:t>
            </a:r>
            <a:r>
              <a:rPr 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omodimeri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(</a:t>
            </a:r>
            <a:r>
              <a:rPr lang="it-IT" sz="1200" dirty="0" err="1">
                <a:latin typeface="Times New Roman" panose="02020603050405020304" pitchFamily="18" charset="0"/>
                <a:cs typeface="Times New Roman" panose="02020603050405020304" pitchFamily="18" charset="0"/>
              </a:rPr>
              <a:t>etrodimeri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STAT 1 e 3) e, raggiunto il nucleo, legano il DNA nella regione promotrice di geni target e ne inducono la trascrizione </a:t>
            </a:r>
          </a:p>
        </p:txBody>
      </p:sp>
      <p:pic>
        <p:nvPicPr>
          <p:cNvPr id="20" name="Immagine 19">
            <a:extLst>
              <a:ext uri="{FF2B5EF4-FFF2-40B4-BE49-F238E27FC236}">
                <a16:creationId xmlns:a16="http://schemas.microsoft.com/office/drawing/2014/main" id="{A708D823-1A34-4F6B-834A-E3C6102695CA}"/>
              </a:ext>
            </a:extLst>
          </p:cNvPr>
          <p:cNvPicPr/>
          <p:nvPr/>
        </p:nvPicPr>
        <p:blipFill rotWithShape="1">
          <a:blip r:embed="rId2"/>
          <a:srcRect l="1136" r="757"/>
          <a:stretch/>
        </p:blipFill>
        <p:spPr bwMode="auto">
          <a:xfrm>
            <a:off x="3457869" y="1043804"/>
            <a:ext cx="4687823" cy="4075367"/>
          </a:xfrm>
          <a:prstGeom prst="rect">
            <a:avLst/>
          </a:prstGeom>
          <a:ln>
            <a:noFill/>
          </a:ln>
          <a:extLst>
            <a:ext uri="{53640926-AAD7-44D8-BBD7-CCE9431645EC}">
              <a14:shadowObscured xmlns:a14="http://schemas.microsoft.com/office/drawing/2010/main"/>
            </a:ext>
          </a:extLst>
        </p:spPr>
      </p:pic>
      <p:pic>
        <p:nvPicPr>
          <p:cNvPr id="21" name="Immagine 20">
            <a:extLst>
              <a:ext uri="{FF2B5EF4-FFF2-40B4-BE49-F238E27FC236}">
                <a16:creationId xmlns:a16="http://schemas.microsoft.com/office/drawing/2014/main" id="{4F4A7188-4DC3-4491-B83A-EFC36D3BCB57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68423" y="228527"/>
            <a:ext cx="1106912" cy="1041027"/>
          </a:xfrm>
          <a:prstGeom prst="rect">
            <a:avLst/>
          </a:prstGeom>
          <a:noFill/>
        </p:spPr>
      </p:pic>
      <p:sp>
        <p:nvSpPr>
          <p:cNvPr id="22" name="CasellaDiTesto 21">
            <a:extLst>
              <a:ext uri="{FF2B5EF4-FFF2-40B4-BE49-F238E27FC236}">
                <a16:creationId xmlns:a16="http://schemas.microsoft.com/office/drawing/2014/main" id="{1FAA80E9-A690-472E-9266-3E1168E1D3A0}"/>
              </a:ext>
            </a:extLst>
          </p:cNvPr>
          <p:cNvSpPr txBox="1"/>
          <p:nvPr/>
        </p:nvSpPr>
        <p:spPr>
          <a:xfrm>
            <a:off x="164061" y="903812"/>
            <a:ext cx="2355355" cy="193899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  <a:r>
              <a:rPr lang="it-IT" sz="1200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</a:t>
            </a:r>
            <a:r>
              <a:rPr lang="it-IT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</a:p>
          <a:p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      </a:t>
            </a:r>
          </a:p>
          <a:p>
            <a:endParaRPr lang="it-IT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Legame sequenziale </a:t>
            </a:r>
            <a:r>
              <a:rPr lang="it-IT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2 GHR </a:t>
            </a:r>
            <a:endParaRPr lang="it-IT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it-IT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algn="just"/>
            <a:endParaRPr lang="it-IT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        </a:t>
            </a:r>
          </a:p>
          <a:p>
            <a:endParaRPr lang="it-IT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endParaRPr lang="it-IT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25" name="Connettore 2 24">
            <a:extLst>
              <a:ext uri="{FF2B5EF4-FFF2-40B4-BE49-F238E27FC236}">
                <a16:creationId xmlns:a16="http://schemas.microsoft.com/office/drawing/2014/main" id="{A8C603F8-80C4-47AD-B731-663275C3640F}"/>
              </a:ext>
            </a:extLst>
          </p:cNvPr>
          <p:cNvCxnSpPr>
            <a:cxnSpLocks/>
          </p:cNvCxnSpPr>
          <p:nvPr/>
        </p:nvCxnSpPr>
        <p:spPr>
          <a:xfrm>
            <a:off x="1324337" y="1198146"/>
            <a:ext cx="0" cy="2386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9" name="Connettore 2 28">
            <a:extLst>
              <a:ext uri="{FF2B5EF4-FFF2-40B4-BE49-F238E27FC236}">
                <a16:creationId xmlns:a16="http://schemas.microsoft.com/office/drawing/2014/main" id="{2AA9FF0F-365A-49C4-B911-1B45B289E859}"/>
              </a:ext>
            </a:extLst>
          </p:cNvPr>
          <p:cNvCxnSpPr>
            <a:cxnSpLocks/>
          </p:cNvCxnSpPr>
          <p:nvPr/>
        </p:nvCxnSpPr>
        <p:spPr>
          <a:xfrm>
            <a:off x="1324337" y="1753191"/>
            <a:ext cx="0" cy="2386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7" name="CasellaDiTesto 26">
            <a:extLst>
              <a:ext uri="{FF2B5EF4-FFF2-40B4-BE49-F238E27FC236}">
                <a16:creationId xmlns:a16="http://schemas.microsoft.com/office/drawing/2014/main" id="{182CCD71-ED64-4A03-963C-FBA4063980F4}"/>
              </a:ext>
            </a:extLst>
          </p:cNvPr>
          <p:cNvSpPr txBox="1"/>
          <p:nvPr/>
        </p:nvSpPr>
        <p:spPr>
          <a:xfrm>
            <a:off x="94289" y="2074218"/>
            <a:ext cx="2739905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Dimerizzazione </a:t>
            </a:r>
            <a:r>
              <a:rPr lang="it-IT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GHR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e attivazione </a:t>
            </a:r>
            <a:r>
              <a:rPr lang="it-IT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Jak2</a:t>
            </a:r>
            <a:endParaRPr lang="it-IT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1" name="Connettore 2 30">
            <a:extLst>
              <a:ext uri="{FF2B5EF4-FFF2-40B4-BE49-F238E27FC236}">
                <a16:creationId xmlns:a16="http://schemas.microsoft.com/office/drawing/2014/main" id="{F49BD530-322E-47D3-ACA6-B194EF6CD757}"/>
              </a:ext>
            </a:extLst>
          </p:cNvPr>
          <p:cNvCxnSpPr>
            <a:cxnSpLocks/>
          </p:cNvCxnSpPr>
          <p:nvPr/>
        </p:nvCxnSpPr>
        <p:spPr>
          <a:xfrm>
            <a:off x="1341738" y="2438342"/>
            <a:ext cx="0" cy="238643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384" name="Connettore 2 16383">
            <a:extLst>
              <a:ext uri="{FF2B5EF4-FFF2-40B4-BE49-F238E27FC236}">
                <a16:creationId xmlns:a16="http://schemas.microsoft.com/office/drawing/2014/main" id="{659FA13B-57A0-4AB4-91F4-3CFF3943A396}"/>
              </a:ext>
            </a:extLst>
          </p:cNvPr>
          <p:cNvCxnSpPr>
            <a:cxnSpLocks/>
          </p:cNvCxnSpPr>
          <p:nvPr/>
        </p:nvCxnSpPr>
        <p:spPr>
          <a:xfrm>
            <a:off x="1341738" y="3324599"/>
            <a:ext cx="0" cy="66856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6387" name="Ovale 16386">
            <a:extLst>
              <a:ext uri="{FF2B5EF4-FFF2-40B4-BE49-F238E27FC236}">
                <a16:creationId xmlns:a16="http://schemas.microsoft.com/office/drawing/2014/main" id="{B35136D6-FBD0-4C5B-869A-23E688CC082D}"/>
              </a:ext>
            </a:extLst>
          </p:cNvPr>
          <p:cNvSpPr/>
          <p:nvPr/>
        </p:nvSpPr>
        <p:spPr>
          <a:xfrm>
            <a:off x="1020880" y="889463"/>
            <a:ext cx="606914" cy="308683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6389" name="Connettore 2 16388">
            <a:extLst>
              <a:ext uri="{FF2B5EF4-FFF2-40B4-BE49-F238E27FC236}">
                <a16:creationId xmlns:a16="http://schemas.microsoft.com/office/drawing/2014/main" id="{CEAB084A-6E0B-4753-AEC8-5F28B202B609}"/>
              </a:ext>
            </a:extLst>
          </p:cNvPr>
          <p:cNvCxnSpPr>
            <a:cxnSpLocks/>
          </p:cNvCxnSpPr>
          <p:nvPr/>
        </p:nvCxnSpPr>
        <p:spPr>
          <a:xfrm>
            <a:off x="1464241" y="4840728"/>
            <a:ext cx="725286" cy="838619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olo 1">
            <a:extLst>
              <a:ext uri="{FF2B5EF4-FFF2-40B4-BE49-F238E27FC236}">
                <a16:creationId xmlns:a16="http://schemas.microsoft.com/office/drawing/2014/main" id="{191B76B5-63FA-4552-A191-F334A3EC2849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1301708" y="144179"/>
            <a:ext cx="5754009" cy="504179"/>
          </a:xfrm>
        </p:spPr>
        <p:txBody>
          <a:bodyPr>
            <a:normAutofit/>
          </a:bodyPr>
          <a:lstStyle/>
          <a:p>
            <a:r>
              <a:rPr lang="it-IT" sz="1800" b="1" dirty="0">
                <a:solidFill>
                  <a:schemeClr val="tx1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ORMONE SOMATOTROPO: EFFETTI CELLULARI</a:t>
            </a:r>
          </a:p>
        </p:txBody>
      </p:sp>
      <p:pic>
        <p:nvPicPr>
          <p:cNvPr id="4" name="Segnaposto contenuto 3">
            <a:extLst>
              <a:ext uri="{FF2B5EF4-FFF2-40B4-BE49-F238E27FC236}">
                <a16:creationId xmlns:a16="http://schemas.microsoft.com/office/drawing/2014/main" id="{B7C8C98F-8A22-4732-8114-D539B234E625}"/>
              </a:ext>
            </a:extLst>
          </p:cNvPr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 bwMode="auto">
          <a:xfrm>
            <a:off x="109015" y="1872191"/>
            <a:ext cx="5605779" cy="4479464"/>
          </a:xfrm>
        </p:spPr>
      </p:pic>
      <p:sp>
        <p:nvSpPr>
          <p:cNvPr id="9" name="Rettangolo 8">
            <a:extLst>
              <a:ext uri="{FF2B5EF4-FFF2-40B4-BE49-F238E27FC236}">
                <a16:creationId xmlns:a16="http://schemas.microsoft.com/office/drawing/2014/main" id="{D9A75C6A-4621-4CA6-BDA8-9B34CE7A1836}"/>
              </a:ext>
            </a:extLst>
          </p:cNvPr>
          <p:cNvSpPr/>
          <p:nvPr/>
        </p:nvSpPr>
        <p:spPr>
          <a:xfrm>
            <a:off x="763398" y="1537218"/>
            <a:ext cx="7692705" cy="750744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pic>
        <p:nvPicPr>
          <p:cNvPr id="8" name="Immagine 7">
            <a:extLst>
              <a:ext uri="{FF2B5EF4-FFF2-40B4-BE49-F238E27FC236}">
                <a16:creationId xmlns:a16="http://schemas.microsoft.com/office/drawing/2014/main" id="{C12EA6E9-93E7-41D2-8434-79BDA5FEDDDB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02647" y="159089"/>
            <a:ext cx="1106912" cy="1041027"/>
          </a:xfrm>
          <a:prstGeom prst="rect">
            <a:avLst/>
          </a:prstGeom>
          <a:noFill/>
        </p:spPr>
      </p:pic>
      <p:sp>
        <p:nvSpPr>
          <p:cNvPr id="10" name="CasellaDiTesto 9">
            <a:extLst>
              <a:ext uri="{FF2B5EF4-FFF2-40B4-BE49-F238E27FC236}">
                <a16:creationId xmlns:a16="http://schemas.microsoft.com/office/drawing/2014/main" id="{0F44BB1A-9CE7-4258-B163-1F55AF1E5F7F}"/>
              </a:ext>
            </a:extLst>
          </p:cNvPr>
          <p:cNvSpPr txBox="1"/>
          <p:nvPr/>
        </p:nvSpPr>
        <p:spPr>
          <a:xfrm>
            <a:off x="230022" y="1260218"/>
            <a:ext cx="453006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GH</a:t>
            </a:r>
          </a:p>
        </p:txBody>
      </p:sp>
      <p:cxnSp>
        <p:nvCxnSpPr>
          <p:cNvPr id="11" name="Connettore 2 10">
            <a:extLst>
              <a:ext uri="{FF2B5EF4-FFF2-40B4-BE49-F238E27FC236}">
                <a16:creationId xmlns:a16="http://schemas.microsoft.com/office/drawing/2014/main" id="{60F338B9-CC41-4A9C-B293-343DB84A2EAE}"/>
              </a:ext>
            </a:extLst>
          </p:cNvPr>
          <p:cNvCxnSpPr>
            <a:cxnSpLocks/>
          </p:cNvCxnSpPr>
          <p:nvPr/>
        </p:nvCxnSpPr>
        <p:spPr>
          <a:xfrm>
            <a:off x="763398" y="1389483"/>
            <a:ext cx="30200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3" name="CasellaDiTesto 12">
            <a:extLst>
              <a:ext uri="{FF2B5EF4-FFF2-40B4-BE49-F238E27FC236}">
                <a16:creationId xmlns:a16="http://schemas.microsoft.com/office/drawing/2014/main" id="{E2265F73-5634-47AF-9F68-B6BDE948842D}"/>
              </a:ext>
            </a:extLst>
          </p:cNvPr>
          <p:cNvSpPr txBox="1"/>
          <p:nvPr/>
        </p:nvSpPr>
        <p:spPr>
          <a:xfrm>
            <a:off x="1090160" y="1158650"/>
            <a:ext cx="1929467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AZIONE ANABOLICA, </a:t>
            </a:r>
            <a:r>
              <a:rPr lang="it-IT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DIRETTA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O </a:t>
            </a:r>
            <a:r>
              <a:rPr lang="it-IT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INDIRETTA</a:t>
            </a:r>
          </a:p>
        </p:txBody>
      </p:sp>
      <p:cxnSp>
        <p:nvCxnSpPr>
          <p:cNvPr id="14" name="Connettore 2 13">
            <a:extLst>
              <a:ext uri="{FF2B5EF4-FFF2-40B4-BE49-F238E27FC236}">
                <a16:creationId xmlns:a16="http://schemas.microsoft.com/office/drawing/2014/main" id="{D103CAFF-BD91-40E7-8C04-6B27D1F0B062}"/>
              </a:ext>
            </a:extLst>
          </p:cNvPr>
          <p:cNvCxnSpPr>
            <a:cxnSpLocks/>
          </p:cNvCxnSpPr>
          <p:nvPr/>
        </p:nvCxnSpPr>
        <p:spPr>
          <a:xfrm>
            <a:off x="2926649" y="1398563"/>
            <a:ext cx="302004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5" name="CasellaDiTesto 14">
            <a:extLst>
              <a:ext uri="{FF2B5EF4-FFF2-40B4-BE49-F238E27FC236}">
                <a16:creationId xmlns:a16="http://schemas.microsoft.com/office/drawing/2014/main" id="{48F29987-31EA-4505-B18C-58FAA3FD68BB}"/>
              </a:ext>
            </a:extLst>
          </p:cNvPr>
          <p:cNvSpPr txBox="1"/>
          <p:nvPr/>
        </p:nvSpPr>
        <p:spPr>
          <a:xfrm>
            <a:off x="3330471" y="952322"/>
            <a:ext cx="2316357" cy="83099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PROCESSI DI </a:t>
            </a:r>
          </a:p>
          <a:p>
            <a:r>
              <a:rPr lang="it-IT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CRESCITA</a:t>
            </a: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, </a:t>
            </a:r>
            <a:r>
              <a:rPr lang="it-IT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DIFFERENZAZIONE, METABOLISMO CELLULARE</a:t>
            </a:r>
          </a:p>
        </p:txBody>
      </p:sp>
      <p:sp>
        <p:nvSpPr>
          <p:cNvPr id="16" name="Ovale 15">
            <a:extLst>
              <a:ext uri="{FF2B5EF4-FFF2-40B4-BE49-F238E27FC236}">
                <a16:creationId xmlns:a16="http://schemas.microsoft.com/office/drawing/2014/main" id="{4D866D42-2408-4114-AD11-B4FE36227D06}"/>
              </a:ext>
            </a:extLst>
          </p:cNvPr>
          <p:cNvSpPr/>
          <p:nvPr/>
        </p:nvSpPr>
        <p:spPr>
          <a:xfrm>
            <a:off x="177741" y="1244222"/>
            <a:ext cx="505287" cy="308683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7" name="Connettore 2 16">
            <a:extLst>
              <a:ext uri="{FF2B5EF4-FFF2-40B4-BE49-F238E27FC236}">
                <a16:creationId xmlns:a16="http://schemas.microsoft.com/office/drawing/2014/main" id="{1A942BF3-A554-4EBD-AA59-9C2AA69C1B81}"/>
              </a:ext>
            </a:extLst>
          </p:cNvPr>
          <p:cNvCxnSpPr>
            <a:cxnSpLocks/>
          </p:cNvCxnSpPr>
          <p:nvPr/>
        </p:nvCxnSpPr>
        <p:spPr>
          <a:xfrm>
            <a:off x="5073983" y="1398563"/>
            <a:ext cx="572845" cy="0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9" name="CasellaDiTesto 18">
            <a:extLst>
              <a:ext uri="{FF2B5EF4-FFF2-40B4-BE49-F238E27FC236}">
                <a16:creationId xmlns:a16="http://schemas.microsoft.com/office/drawing/2014/main" id="{87EF9FDB-97DD-45D8-9AE1-888C5CB65F27}"/>
              </a:ext>
            </a:extLst>
          </p:cNvPr>
          <p:cNvSpPr txBox="1"/>
          <p:nvPr/>
        </p:nvSpPr>
        <p:spPr>
          <a:xfrm>
            <a:off x="5755884" y="863014"/>
            <a:ext cx="229795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TESSUTI BERSAGLIO,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it-IT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FEGATO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it-IT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MUSCOLO SCHELETRICO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it-IT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OSSO</a:t>
            </a: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it-IT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TESSUTO ADIPOSO</a:t>
            </a:r>
          </a:p>
        </p:txBody>
      </p:sp>
      <p:sp>
        <p:nvSpPr>
          <p:cNvPr id="21" name="Rettangolo 20">
            <a:extLst>
              <a:ext uri="{FF2B5EF4-FFF2-40B4-BE49-F238E27FC236}">
                <a16:creationId xmlns:a16="http://schemas.microsoft.com/office/drawing/2014/main" id="{A16BB90F-0704-4763-B62E-FA01137EB542}"/>
              </a:ext>
            </a:extLst>
          </p:cNvPr>
          <p:cNvSpPr/>
          <p:nvPr/>
        </p:nvSpPr>
        <p:spPr>
          <a:xfrm>
            <a:off x="97414" y="2622591"/>
            <a:ext cx="706750" cy="525901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3" name="CasellaDiTesto 22">
            <a:extLst>
              <a:ext uri="{FF2B5EF4-FFF2-40B4-BE49-F238E27FC236}">
                <a16:creationId xmlns:a16="http://schemas.microsoft.com/office/drawing/2014/main" id="{03B1F8A7-8D46-401B-9809-BCEDA4C05D25}"/>
              </a:ext>
            </a:extLst>
          </p:cNvPr>
          <p:cNvSpPr txBox="1"/>
          <p:nvPr/>
        </p:nvSpPr>
        <p:spPr>
          <a:xfrm>
            <a:off x="109015" y="2869085"/>
            <a:ext cx="1711669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↑GLUCOSIO </a:t>
            </a:r>
          </a:p>
          <a:p>
            <a:r>
              <a:rPr lang="it-IT" sz="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PLASM</a:t>
            </a:r>
          </a:p>
        </p:txBody>
      </p:sp>
      <p:sp>
        <p:nvSpPr>
          <p:cNvPr id="24" name="Ovale 23">
            <a:extLst>
              <a:ext uri="{FF2B5EF4-FFF2-40B4-BE49-F238E27FC236}">
                <a16:creationId xmlns:a16="http://schemas.microsoft.com/office/drawing/2014/main" id="{154E23CE-9163-4069-ADEF-1C7C49512634}"/>
              </a:ext>
            </a:extLst>
          </p:cNvPr>
          <p:cNvSpPr/>
          <p:nvPr/>
        </p:nvSpPr>
        <p:spPr>
          <a:xfrm>
            <a:off x="2926649" y="3892492"/>
            <a:ext cx="982621" cy="381817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25" name="CasellaDiTesto 24">
            <a:extLst>
              <a:ext uri="{FF2B5EF4-FFF2-40B4-BE49-F238E27FC236}">
                <a16:creationId xmlns:a16="http://schemas.microsoft.com/office/drawing/2014/main" id="{09001E6C-6C18-4699-A31D-18519CF01299}"/>
              </a:ext>
            </a:extLst>
          </p:cNvPr>
          <p:cNvSpPr txBox="1"/>
          <p:nvPr/>
        </p:nvSpPr>
        <p:spPr>
          <a:xfrm>
            <a:off x="1340732" y="3677048"/>
            <a:ext cx="1150892" cy="21544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8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↑ FFA, corpi chetonici</a:t>
            </a:r>
          </a:p>
        </p:txBody>
      </p:sp>
      <p:cxnSp>
        <p:nvCxnSpPr>
          <p:cNvPr id="26" name="Connettore 2 25">
            <a:extLst>
              <a:ext uri="{FF2B5EF4-FFF2-40B4-BE49-F238E27FC236}">
                <a16:creationId xmlns:a16="http://schemas.microsoft.com/office/drawing/2014/main" id="{14A2042A-F40C-4359-B0D7-D40EE34CB59B}"/>
              </a:ext>
            </a:extLst>
          </p:cNvPr>
          <p:cNvCxnSpPr>
            <a:cxnSpLocks/>
          </p:cNvCxnSpPr>
          <p:nvPr/>
        </p:nvCxnSpPr>
        <p:spPr>
          <a:xfrm>
            <a:off x="6678829" y="1860583"/>
            <a:ext cx="262890" cy="284041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8" name="CasellaDiTesto 27">
            <a:extLst>
              <a:ext uri="{FF2B5EF4-FFF2-40B4-BE49-F238E27FC236}">
                <a16:creationId xmlns:a16="http://schemas.microsoft.com/office/drawing/2014/main" id="{06F6B65F-A8B0-44A2-9870-806CDCFCB042}"/>
              </a:ext>
            </a:extLst>
          </p:cNvPr>
          <p:cNvSpPr txBox="1"/>
          <p:nvPr/>
        </p:nvSpPr>
        <p:spPr>
          <a:xfrm>
            <a:off x="6061476" y="2345592"/>
            <a:ext cx="2089034" cy="27699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§"/>
            </a:pPr>
            <a:r>
              <a:rPr lang="it-IT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SISTEMA IMMUNITARIO</a:t>
            </a:r>
          </a:p>
        </p:txBody>
      </p:sp>
      <p:cxnSp>
        <p:nvCxnSpPr>
          <p:cNvPr id="33" name="Connettore 2 32">
            <a:extLst>
              <a:ext uri="{FF2B5EF4-FFF2-40B4-BE49-F238E27FC236}">
                <a16:creationId xmlns:a16="http://schemas.microsoft.com/office/drawing/2014/main" id="{D5FE76FC-9676-4535-80B1-A4EF91B233C6}"/>
              </a:ext>
            </a:extLst>
          </p:cNvPr>
          <p:cNvCxnSpPr>
            <a:cxnSpLocks/>
          </p:cNvCxnSpPr>
          <p:nvPr/>
        </p:nvCxnSpPr>
        <p:spPr>
          <a:xfrm flipH="1">
            <a:off x="6797133" y="2735606"/>
            <a:ext cx="289172" cy="400637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5" name="CasellaDiTesto 34">
            <a:extLst>
              <a:ext uri="{FF2B5EF4-FFF2-40B4-BE49-F238E27FC236}">
                <a16:creationId xmlns:a16="http://schemas.microsoft.com/office/drawing/2014/main" id="{F1861B28-DEFA-4D85-B16D-69B7F0EBD651}"/>
              </a:ext>
            </a:extLst>
          </p:cNvPr>
          <p:cNvSpPr txBox="1"/>
          <p:nvPr/>
        </p:nvSpPr>
        <p:spPr>
          <a:xfrm>
            <a:off x="5808575" y="3176822"/>
            <a:ext cx="1630406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AZIONE DIRETTA</a:t>
            </a:r>
          </a:p>
          <a:p>
            <a:endParaRPr lang="it-IT" sz="1200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Maturazione (APC)</a:t>
            </a:r>
          </a:p>
          <a:p>
            <a:endParaRPr lang="it-IT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>
              <a:buFont typeface="Wingdings" panose="05000000000000000000" pitchFamily="2" charset="2"/>
              <a:buChar char="§"/>
            </a:pP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Crescita linfociti</a:t>
            </a:r>
          </a:p>
          <a:p>
            <a:endParaRPr lang="it-IT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171450" indent="-171450" algn="just">
              <a:buFont typeface="Wingdings" panose="05000000000000000000" pitchFamily="2" charset="2"/>
              <a:buChar char="§"/>
            </a:pP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Sintesi </a:t>
            </a:r>
            <a:r>
              <a:rPr lang="it-IT" sz="1200" dirty="0" err="1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IFNγ</a:t>
            </a:r>
            <a:r>
              <a:rPr lang="it-IT" sz="1200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, IL-8, IL-10, IL1-alpha, IL-6 e il TNF-alpha</a:t>
            </a:r>
            <a:endParaRPr lang="it-IT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38" name="CasellaDiTesto 37">
            <a:extLst>
              <a:ext uri="{FF2B5EF4-FFF2-40B4-BE49-F238E27FC236}">
                <a16:creationId xmlns:a16="http://schemas.microsoft.com/office/drawing/2014/main" id="{67D0BC65-B6C2-4176-9598-E4DBD3B006ED}"/>
              </a:ext>
            </a:extLst>
          </p:cNvPr>
          <p:cNvSpPr txBox="1"/>
          <p:nvPr/>
        </p:nvSpPr>
        <p:spPr>
          <a:xfrm>
            <a:off x="7404579" y="3176822"/>
            <a:ext cx="1630406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lvl="0"/>
            <a:r>
              <a:rPr lang="it-IT" sz="1200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AZIONE INDIRETTA</a:t>
            </a:r>
          </a:p>
          <a:p>
            <a:pPr lvl="0" algn="ctr"/>
            <a:r>
              <a:rPr lang="it-IT" sz="1200" u="sng" dirty="0">
                <a:solidFill>
                  <a:prstClr val="black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(IGF-1)</a:t>
            </a:r>
          </a:p>
          <a:p>
            <a:pPr lvl="0"/>
            <a:endParaRPr lang="it-IT" sz="1200" dirty="0">
              <a:solidFill>
                <a:prstClr val="black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cxnSp>
        <p:nvCxnSpPr>
          <p:cNvPr id="39" name="Connettore 2 38">
            <a:extLst>
              <a:ext uri="{FF2B5EF4-FFF2-40B4-BE49-F238E27FC236}">
                <a16:creationId xmlns:a16="http://schemas.microsoft.com/office/drawing/2014/main" id="{AFAAC4D4-423A-4525-A665-2A7D2B32221A}"/>
              </a:ext>
            </a:extLst>
          </p:cNvPr>
          <p:cNvCxnSpPr>
            <a:cxnSpLocks/>
          </p:cNvCxnSpPr>
          <p:nvPr/>
        </p:nvCxnSpPr>
        <p:spPr>
          <a:xfrm>
            <a:off x="7505202" y="2745399"/>
            <a:ext cx="313293" cy="390844"/>
          </a:xfrm>
          <a:prstGeom prst="straightConnector1">
            <a:avLst/>
          </a:prstGeom>
          <a:ln>
            <a:solidFill>
              <a:schemeClr val="tx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Ovale 43">
            <a:extLst>
              <a:ext uri="{FF2B5EF4-FFF2-40B4-BE49-F238E27FC236}">
                <a16:creationId xmlns:a16="http://schemas.microsoft.com/office/drawing/2014/main" id="{FBEC46E5-29F1-4EB5-AD52-1B201C40F0CD}"/>
              </a:ext>
            </a:extLst>
          </p:cNvPr>
          <p:cNvSpPr/>
          <p:nvPr/>
        </p:nvSpPr>
        <p:spPr>
          <a:xfrm>
            <a:off x="6057887" y="2218237"/>
            <a:ext cx="2261481" cy="490672"/>
          </a:xfrm>
          <a:prstGeom prst="ellipse">
            <a:avLst/>
          </a:prstGeom>
          <a:noFill/>
          <a:ln w="28575">
            <a:solidFill>
              <a:schemeClr val="accent2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</p:spTree>
    <p:extLst>
      <p:ext uri="{BB962C8B-B14F-4D97-AF65-F5344CB8AC3E}">
        <p14:creationId xmlns:p14="http://schemas.microsoft.com/office/powerpoint/2010/main" val="4275149360"/>
      </p:ext>
    </p:extLst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" name="Rettangolo 18">
            <a:extLst>
              <a:ext uri="{FF2B5EF4-FFF2-40B4-BE49-F238E27FC236}">
                <a16:creationId xmlns:a16="http://schemas.microsoft.com/office/drawing/2014/main" id="{16E5B140-4253-474E-96BE-7A7458017C12}"/>
              </a:ext>
            </a:extLst>
          </p:cNvPr>
          <p:cNvSpPr/>
          <p:nvPr/>
        </p:nvSpPr>
        <p:spPr>
          <a:xfrm>
            <a:off x="531130" y="1598442"/>
            <a:ext cx="8081742" cy="430887"/>
          </a:xfrm>
          <a:prstGeom prst="rect">
            <a:avLst/>
          </a:prstGeom>
          <a:solidFill>
            <a:schemeClr val="bg1"/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sp>
        <p:nvSpPr>
          <p:cNvPr id="7" name="CasellaDiTesto 6"/>
          <p:cNvSpPr txBox="1"/>
          <p:nvPr/>
        </p:nvSpPr>
        <p:spPr>
          <a:xfrm>
            <a:off x="1272418" y="44858"/>
            <a:ext cx="6777560" cy="369332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it-IT" b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IL DEFICIT DELL’ORMONE SOMATOTROPO</a:t>
            </a:r>
          </a:p>
        </p:txBody>
      </p:sp>
      <p:pic>
        <p:nvPicPr>
          <p:cNvPr id="16" name="Immagine 15">
            <a:extLst>
              <a:ext uri="{FF2B5EF4-FFF2-40B4-BE49-F238E27FC236}">
                <a16:creationId xmlns:a16="http://schemas.microsoft.com/office/drawing/2014/main" id="{B169FE3C-0666-46A2-80E7-27D541CA221A}"/>
              </a:ext>
            </a:extLst>
          </p:cNvPr>
          <p:cNvPicPr/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96812" y="274733"/>
            <a:ext cx="1090531" cy="1080707"/>
          </a:xfrm>
          <a:prstGeom prst="rect">
            <a:avLst/>
          </a:prstGeom>
          <a:noFill/>
        </p:spPr>
      </p:pic>
      <p:pic>
        <p:nvPicPr>
          <p:cNvPr id="1028" name="Picture 4" descr="growth hormone | Definition, Function, Deficiency, &amp; Excess ...">
            <a:extLst>
              <a:ext uri="{FF2B5EF4-FFF2-40B4-BE49-F238E27FC236}">
                <a16:creationId xmlns:a16="http://schemas.microsoft.com/office/drawing/2014/main" id="{8F5EB497-488A-422E-A423-5F0651B3E3B1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2675"/>
          <a:stretch/>
        </p:blipFill>
        <p:spPr bwMode="auto">
          <a:xfrm>
            <a:off x="1403370" y="4460764"/>
            <a:ext cx="2625900" cy="185774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CasellaDiTesto 1">
            <a:extLst>
              <a:ext uri="{FF2B5EF4-FFF2-40B4-BE49-F238E27FC236}">
                <a16:creationId xmlns:a16="http://schemas.microsoft.com/office/drawing/2014/main" id="{D6B85380-4BD4-428F-8C07-F0A80F7F9528}"/>
              </a:ext>
            </a:extLst>
          </p:cNvPr>
          <p:cNvSpPr txBox="1"/>
          <p:nvPr/>
        </p:nvSpPr>
        <p:spPr>
          <a:xfrm>
            <a:off x="4963406" y="432824"/>
            <a:ext cx="2718033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Incidenza: 1/4000 nati vivi</a:t>
            </a:r>
          </a:p>
        </p:txBody>
      </p:sp>
      <p:sp>
        <p:nvSpPr>
          <p:cNvPr id="3" name="CasellaDiTesto 2">
            <a:extLst>
              <a:ext uri="{FF2B5EF4-FFF2-40B4-BE49-F238E27FC236}">
                <a16:creationId xmlns:a16="http://schemas.microsoft.com/office/drawing/2014/main" id="{0AB0A25B-C700-48DE-B964-2824749E02D1}"/>
              </a:ext>
            </a:extLst>
          </p:cNvPr>
          <p:cNvSpPr txBox="1"/>
          <p:nvPr/>
        </p:nvSpPr>
        <p:spPr>
          <a:xfrm>
            <a:off x="356657" y="887784"/>
            <a:ext cx="2551709" cy="49244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DEFICIT CONGENITO</a:t>
            </a:r>
          </a:p>
          <a:p>
            <a:r>
              <a:rPr lang="it-IT" sz="12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      (prima della nascita)</a:t>
            </a:r>
          </a:p>
        </p:txBody>
      </p:sp>
      <p:sp>
        <p:nvSpPr>
          <p:cNvPr id="4" name="CasellaDiTesto 3">
            <a:extLst>
              <a:ext uri="{FF2B5EF4-FFF2-40B4-BE49-F238E27FC236}">
                <a16:creationId xmlns:a16="http://schemas.microsoft.com/office/drawing/2014/main" id="{0D108030-E5A8-4F63-B79E-782275AF286D}"/>
              </a:ext>
            </a:extLst>
          </p:cNvPr>
          <p:cNvSpPr txBox="1"/>
          <p:nvPr/>
        </p:nvSpPr>
        <p:spPr>
          <a:xfrm>
            <a:off x="164611" y="1427145"/>
            <a:ext cx="2008745" cy="230832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spcBef>
                <a:spcPts val="200"/>
              </a:spcBef>
              <a:buFont typeface="Wingdings" panose="05000000000000000000" pitchFamily="2" charset="2"/>
              <a:buChar char="§"/>
              <a:defRPr/>
            </a:pP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Malformazioni della linea mediana, carenza di altre tropine ipofisarie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endParaRPr lang="it-IT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Alterazioni genetiche specifiche con isolato malfunzionamento  (IGHD Familiare)</a:t>
            </a:r>
          </a:p>
          <a:p>
            <a:pPr marL="285750" indent="-285750" algn="just">
              <a:buFont typeface="Arial" panose="020B0604020202020204" pitchFamily="34" charset="0"/>
              <a:buChar char="•"/>
              <a:defRPr/>
            </a:pPr>
            <a:endParaRPr lang="it-IT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 marL="285750" indent="-285750" algn="just">
              <a:buFont typeface="Wingdings" panose="05000000000000000000" pitchFamily="2" charset="2"/>
              <a:buChar char="§"/>
              <a:defRPr/>
            </a:pP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Mutazioni dei geni per i fattori di trascrizione → embriogenesi ipofisaria</a:t>
            </a:r>
          </a:p>
        </p:txBody>
      </p:sp>
      <p:sp>
        <p:nvSpPr>
          <p:cNvPr id="5" name="CasellaDiTesto 4">
            <a:extLst>
              <a:ext uri="{FF2B5EF4-FFF2-40B4-BE49-F238E27FC236}">
                <a16:creationId xmlns:a16="http://schemas.microsoft.com/office/drawing/2014/main" id="{D7FAA7B2-9DAF-4AED-BA78-F2B5C9E6D828}"/>
              </a:ext>
            </a:extLst>
          </p:cNvPr>
          <p:cNvSpPr txBox="1"/>
          <p:nvPr/>
        </p:nvSpPr>
        <p:spPr>
          <a:xfrm>
            <a:off x="6873081" y="2118661"/>
            <a:ext cx="191426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DEFICIT ACQUISITO</a:t>
            </a:r>
          </a:p>
        </p:txBody>
      </p:sp>
      <p:sp>
        <p:nvSpPr>
          <p:cNvPr id="6" name="CasellaDiTesto 5">
            <a:extLst>
              <a:ext uri="{FF2B5EF4-FFF2-40B4-BE49-F238E27FC236}">
                <a16:creationId xmlns:a16="http://schemas.microsoft.com/office/drawing/2014/main" id="{B4AC4A50-3736-45E0-AB28-08FD858B8F10}"/>
              </a:ext>
            </a:extLst>
          </p:cNvPr>
          <p:cNvSpPr txBox="1"/>
          <p:nvPr/>
        </p:nvSpPr>
        <p:spPr>
          <a:xfrm>
            <a:off x="6819015" y="2535140"/>
            <a:ext cx="243609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>
              <a:buFont typeface="Wingdings" panose="05000000000000000000" pitchFamily="2" charset="2"/>
              <a:buChar char="q"/>
              <a:defRPr/>
            </a:pPr>
            <a:r>
              <a:rPr lang="it-IT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CAUSE PERINATALI </a:t>
            </a:r>
          </a:p>
          <a:p>
            <a:pPr>
              <a:defRPr/>
            </a:pP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(durante la nascita):</a:t>
            </a:r>
          </a:p>
          <a:p>
            <a:pPr>
              <a:defRPr/>
            </a:pPr>
            <a:endParaRPr lang="it-IT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-  Emorragie intracraniche </a:t>
            </a:r>
          </a:p>
          <a:p>
            <a:pPr>
              <a:defRPr/>
            </a:pP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-  Asfissia </a:t>
            </a:r>
          </a:p>
          <a:p>
            <a:pPr>
              <a:defRPr/>
            </a:pP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-  Parto distocico</a:t>
            </a:r>
            <a:endParaRPr lang="it-IT" sz="1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CasellaDiTesto 7">
            <a:extLst>
              <a:ext uri="{FF2B5EF4-FFF2-40B4-BE49-F238E27FC236}">
                <a16:creationId xmlns:a16="http://schemas.microsoft.com/office/drawing/2014/main" id="{7E8E1FB3-90E1-49F5-A514-5D3E79D6D758}"/>
              </a:ext>
            </a:extLst>
          </p:cNvPr>
          <p:cNvSpPr txBox="1"/>
          <p:nvPr/>
        </p:nvSpPr>
        <p:spPr>
          <a:xfrm>
            <a:off x="6539775" y="4032349"/>
            <a:ext cx="2994575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171450" indent="-171450">
              <a:buFont typeface="Wingdings" panose="05000000000000000000" pitchFamily="2" charset="2"/>
              <a:buChar char="q"/>
              <a:defRPr/>
            </a:pP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</a:t>
            </a:r>
            <a:r>
              <a:rPr lang="it-IT" sz="1200" u="sng" dirty="0">
                <a:latin typeface="Times New Roman" panose="02020603050405020304" pitchFamily="18" charset="0"/>
                <a:cs typeface="Times New Roman" panose="02020603050405020304" pitchFamily="18" charset="0"/>
              </a:rPr>
              <a:t>CAUSE POST-NATALI:</a:t>
            </a:r>
          </a:p>
          <a:p>
            <a:pPr>
              <a:defRPr/>
            </a:pPr>
            <a:endParaRPr lang="it-IT" sz="12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pPr>
              <a:defRPr/>
            </a:pP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-   Neoplasie ipotalamo-ipofisarie </a:t>
            </a:r>
          </a:p>
          <a:p>
            <a:pPr>
              <a:defRPr/>
            </a:pP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-   Infezioni del SNC </a:t>
            </a:r>
          </a:p>
          <a:p>
            <a:pPr>
              <a:defRPr/>
            </a:pP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-   Eventi post-traumatici </a:t>
            </a:r>
          </a:p>
          <a:p>
            <a:pPr>
              <a:defRPr/>
            </a:pP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-   Sindrome della sella vuota</a:t>
            </a:r>
          </a:p>
          <a:p>
            <a:pPr>
              <a:defRPr/>
            </a:pP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-   Processi infiltrativi</a:t>
            </a:r>
          </a:p>
          <a:p>
            <a:pPr>
              <a:defRPr/>
            </a:pPr>
            <a:r>
              <a:rPr lang="it-IT" sz="12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           -   Radiazioni</a:t>
            </a:r>
            <a:endParaRPr lang="it-IT" sz="1400" dirty="0"/>
          </a:p>
        </p:txBody>
      </p:sp>
      <p:pic>
        <p:nvPicPr>
          <p:cNvPr id="1030" name="Picture 6">
            <a:extLst>
              <a:ext uri="{FF2B5EF4-FFF2-40B4-BE49-F238E27FC236}">
                <a16:creationId xmlns:a16="http://schemas.microsoft.com/office/drawing/2014/main" id="{450592D5-A3E8-4E4A-B7CA-5D493B451C2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562"/>
          <a:stretch/>
        </p:blipFill>
        <p:spPr bwMode="auto">
          <a:xfrm>
            <a:off x="2716320" y="815087"/>
            <a:ext cx="3908776" cy="360119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Ovale 10">
            <a:extLst>
              <a:ext uri="{FF2B5EF4-FFF2-40B4-BE49-F238E27FC236}">
                <a16:creationId xmlns:a16="http://schemas.microsoft.com/office/drawing/2014/main" id="{FAD0D19A-D588-4FB2-B772-6C5A2745EA43}"/>
              </a:ext>
            </a:extLst>
          </p:cNvPr>
          <p:cNvSpPr/>
          <p:nvPr/>
        </p:nvSpPr>
        <p:spPr>
          <a:xfrm>
            <a:off x="2269635" y="5389638"/>
            <a:ext cx="1131592" cy="927837"/>
          </a:xfrm>
          <a:prstGeom prst="ellipse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it-IT"/>
          </a:p>
        </p:txBody>
      </p:sp>
      <p:cxnSp>
        <p:nvCxnSpPr>
          <p:cNvPr id="13" name="Connettore 2 12">
            <a:extLst>
              <a:ext uri="{FF2B5EF4-FFF2-40B4-BE49-F238E27FC236}">
                <a16:creationId xmlns:a16="http://schemas.microsoft.com/office/drawing/2014/main" id="{02FC907F-14DD-467D-BE36-22050E5A969C}"/>
              </a:ext>
            </a:extLst>
          </p:cNvPr>
          <p:cNvCxnSpPr>
            <a:cxnSpLocks/>
          </p:cNvCxnSpPr>
          <p:nvPr/>
        </p:nvCxnSpPr>
        <p:spPr>
          <a:xfrm flipV="1">
            <a:off x="3230311" y="4213076"/>
            <a:ext cx="0" cy="203206"/>
          </a:xfrm>
          <a:prstGeom prst="straightConnector1">
            <a:avLst/>
          </a:prstGeom>
          <a:ln w="19050">
            <a:solidFill>
              <a:srgbClr val="FF0000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0" name="CasellaDiTesto 19">
            <a:extLst>
              <a:ext uri="{FF2B5EF4-FFF2-40B4-BE49-F238E27FC236}">
                <a16:creationId xmlns:a16="http://schemas.microsoft.com/office/drawing/2014/main" id="{2FAE3CC9-26E7-44C2-9D5A-64759A7EE16D}"/>
              </a:ext>
            </a:extLst>
          </p:cNvPr>
          <p:cNvSpPr txBox="1"/>
          <p:nvPr/>
        </p:nvSpPr>
        <p:spPr>
          <a:xfrm>
            <a:off x="2118935" y="369003"/>
            <a:ext cx="2757808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it-IT" sz="1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Growth</a:t>
            </a:r>
            <a:r>
              <a:rPr lang="it-IT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hormone</a:t>
            </a:r>
            <a:r>
              <a:rPr lang="it-IT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i="1" dirty="0" err="1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deficency</a:t>
            </a:r>
            <a:r>
              <a:rPr lang="it-IT" sz="1400" i="1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 </a:t>
            </a:r>
            <a:r>
              <a:rPr lang="it-IT" sz="1400" dirty="0"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(GHD)</a:t>
            </a:r>
          </a:p>
        </p:txBody>
      </p:sp>
    </p:spTree>
  </p:cSld>
  <p:clrMapOvr>
    <a:masterClrMapping/>
  </p:clrMapOvr>
</p:sld>
</file>

<file path=ppt/theme/theme1.xml><?xml version="1.0" encoding="utf-8"?>
<a:theme xmlns:a="http://schemas.openxmlformats.org/drawingml/2006/main" name="Retrospettivo">
  <a:themeElements>
    <a:clrScheme name="Retrospettivo">
      <a:dk1>
        <a:sysClr val="windowText" lastClr="000000"/>
      </a:dk1>
      <a:lt1>
        <a:sysClr val="window" lastClr="FFFFFF"/>
      </a:lt1>
      <a:dk2>
        <a:srgbClr val="455F51"/>
      </a:dk2>
      <a:lt2>
        <a:srgbClr val="E2DFCC"/>
      </a:lt2>
      <a:accent1>
        <a:srgbClr val="99CB38"/>
      </a:accent1>
      <a:accent2>
        <a:srgbClr val="63A537"/>
      </a:accent2>
      <a:accent3>
        <a:srgbClr val="37A76F"/>
      </a:accent3>
      <a:accent4>
        <a:srgbClr val="44C1A3"/>
      </a:accent4>
      <a:accent5>
        <a:srgbClr val="4EB3CF"/>
      </a:accent5>
      <a:accent6>
        <a:srgbClr val="51C3F9"/>
      </a:accent6>
      <a:hlink>
        <a:srgbClr val="6B9F25"/>
      </a:hlink>
      <a:folHlink>
        <a:srgbClr val="B26B02"/>
      </a:folHlink>
    </a:clrScheme>
    <a:fontScheme name="Retrospettivo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Retrospettivo">
      <a:fillStyleLst>
        <a:solidFill>
          <a:schemeClr val="phClr"/>
        </a:solidFill>
        <a:gradFill rotWithShape="1">
          <a:gsLst>
            <a:gs pos="0">
              <a:schemeClr val="phClr">
                <a:tint val="65000"/>
                <a:shade val="92000"/>
                <a:satMod val="130000"/>
              </a:schemeClr>
            </a:gs>
            <a:gs pos="45000">
              <a:schemeClr val="phClr">
                <a:tint val="60000"/>
                <a:shade val="99000"/>
                <a:satMod val="120000"/>
              </a:schemeClr>
            </a:gs>
            <a:gs pos="100000">
              <a:schemeClr val="phClr">
                <a:tint val="55000"/>
                <a:satMod val="140000"/>
              </a:schemeClr>
            </a:gs>
          </a:gsLst>
          <a:path path="circle">
            <a:fillToRect l="100000" t="100000" r="100000" b="100000"/>
          </a:path>
        </a:gradFill>
        <a:gradFill rotWithShape="1">
          <a:gsLst>
            <a:gs pos="0">
              <a:schemeClr val="phClr">
                <a:shade val="85000"/>
                <a:satMod val="130000"/>
              </a:schemeClr>
            </a:gs>
            <a:gs pos="34000">
              <a:schemeClr val="phClr">
                <a:shade val="87000"/>
                <a:satMod val="125000"/>
              </a:schemeClr>
            </a:gs>
            <a:gs pos="70000">
              <a:schemeClr val="phClr">
                <a:tint val="100000"/>
                <a:shade val="90000"/>
                <a:satMod val="130000"/>
              </a:schemeClr>
            </a:gs>
            <a:gs pos="100000">
              <a:schemeClr val="phClr">
                <a:tint val="100000"/>
                <a:shade val="100000"/>
                <a:satMod val="110000"/>
              </a:schemeClr>
            </a:gs>
          </a:gsLst>
          <a:path path="circle">
            <a:fillToRect l="100000" t="100000" r="100000" b="100000"/>
          </a:path>
        </a:gradFill>
      </a:fillStyleLst>
      <a:lnStyleLst>
        <a:ln w="12700" cap="flat" cmpd="sng" algn="ctr">
          <a:solidFill>
            <a:schemeClr val="phClr"/>
          </a:solidFill>
          <a:prstDash val="solid"/>
        </a:ln>
        <a:ln w="15875" cap="flat" cmpd="sng" algn="ctr">
          <a:solidFill>
            <a:schemeClr val="phClr"/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38100" dist="25400" dir="2700000" algn="br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44450" dist="25400" dir="2700000" algn="br" rotWithShape="0">
              <a:srgbClr val="000000">
                <a:alpha val="60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9800000"/>
            </a:lightRig>
          </a:scene3d>
          <a:sp3d prstMaterial="flat">
            <a:bevelT w="25400" h="31750"/>
          </a:sp3d>
        </a:effectStyle>
      </a:effectStyleLst>
      <a:bgFillStyleLst>
        <a:solidFill>
          <a:schemeClr val="phClr"/>
        </a:solidFill>
        <a:solidFill>
          <a:schemeClr val="phClr">
            <a:tint val="90000"/>
            <a:shade val="97000"/>
            <a:satMod val="130000"/>
          </a:schemeClr>
        </a:solidFill>
        <a:gradFill rotWithShape="1">
          <a:gsLst>
            <a:gs pos="0">
              <a:schemeClr val="phClr">
                <a:tint val="96000"/>
                <a:shade val="99000"/>
                <a:satMod val="140000"/>
              </a:schemeClr>
            </a:gs>
            <a:gs pos="65000">
              <a:schemeClr val="phClr">
                <a:tint val="100000"/>
                <a:shade val="80000"/>
                <a:satMod val="130000"/>
              </a:schemeClr>
            </a:gs>
            <a:gs pos="100000">
              <a:schemeClr val="phClr">
                <a:tint val="100000"/>
                <a:shade val="48000"/>
                <a:satMod val="120000"/>
              </a:schemeClr>
            </a:gs>
          </a:gsLst>
          <a:lin ang="162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Retrospect" id="{5F128B03-DCCA-4EEB-AB3B-CF2899314A46}" vid="{D26EA377-59BD-4C9C-9D94-EE8416EE4C79}"/>
    </a:ext>
  </a:extLst>
</a:theme>
</file>

<file path=ppt/theme/theme2.xml><?xml version="1.0" encoding="utf-8"?>
<a:theme xmlns:a="http://schemas.openxmlformats.org/drawingml/2006/main" name="Tema di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Retrospettivo</Template>
  <TotalTime>9094</TotalTime>
  <Words>3022</Words>
  <Application>Microsoft Office PowerPoint</Application>
  <PresentationFormat>Presentazione su schermo (4:3)</PresentationFormat>
  <Paragraphs>352</Paragraphs>
  <Slides>26</Slides>
  <Notes>2</Notes>
  <HiddenSlides>0</HiddenSlides>
  <MMClips>0</MMClips>
  <ScaleCrop>false</ScaleCrop>
  <HeadingPairs>
    <vt:vector size="6" baseType="variant">
      <vt:variant>
        <vt:lpstr>Caratteri utilizzati</vt:lpstr>
      </vt:variant>
      <vt:variant>
        <vt:i4>9</vt:i4>
      </vt:variant>
      <vt:variant>
        <vt:lpstr>Tema</vt:lpstr>
      </vt:variant>
      <vt:variant>
        <vt:i4>1</vt:i4>
      </vt:variant>
      <vt:variant>
        <vt:lpstr>Titoli diapositive</vt:lpstr>
      </vt:variant>
      <vt:variant>
        <vt:i4>26</vt:i4>
      </vt:variant>
    </vt:vector>
  </HeadingPairs>
  <TitlesOfParts>
    <vt:vector size="36" baseType="lpstr">
      <vt:lpstr>Arial</vt:lpstr>
      <vt:lpstr>Bahnschrift SemiLight SemiConde</vt:lpstr>
      <vt:lpstr>Berlin Sans FB Demi</vt:lpstr>
      <vt:lpstr>Calibri</vt:lpstr>
      <vt:lpstr>Calibri Light</vt:lpstr>
      <vt:lpstr>Comic Sans MS</vt:lpstr>
      <vt:lpstr>Times New Roman</vt:lpstr>
      <vt:lpstr>Tw Cen MT</vt:lpstr>
      <vt:lpstr>Wingdings</vt:lpstr>
      <vt:lpstr>Retrospettivo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ORMONE SOMATOTROPO: EFFETTI CELLULARI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  <vt:lpstr>Presentazione standard di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Presentazione standard di PowerPoint</dc:title>
  <dc:creator>Anna Tortora</dc:creator>
  <cp:lastModifiedBy>Anna Tortora</cp:lastModifiedBy>
  <cp:revision>180</cp:revision>
  <dcterms:created xsi:type="dcterms:W3CDTF">2020-06-01T16:55:52Z</dcterms:created>
  <dcterms:modified xsi:type="dcterms:W3CDTF">2020-06-21T20:47:43Z</dcterms:modified>
</cp:coreProperties>
</file>